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31"/>
  </p:notesMasterIdLst>
  <p:sldIdLst>
    <p:sldId id="273" r:id="rId2"/>
    <p:sldId id="295" r:id="rId3"/>
    <p:sldId id="292" r:id="rId4"/>
    <p:sldId id="293" r:id="rId5"/>
    <p:sldId id="288" r:id="rId6"/>
    <p:sldId id="257" r:id="rId7"/>
    <p:sldId id="258" r:id="rId8"/>
    <p:sldId id="262" r:id="rId9"/>
    <p:sldId id="263" r:id="rId10"/>
    <p:sldId id="268" r:id="rId11"/>
    <p:sldId id="267" r:id="rId12"/>
    <p:sldId id="266" r:id="rId13"/>
    <p:sldId id="287" r:id="rId14"/>
    <p:sldId id="264" r:id="rId15"/>
    <p:sldId id="271" r:id="rId16"/>
    <p:sldId id="269" r:id="rId17"/>
    <p:sldId id="270" r:id="rId18"/>
    <p:sldId id="274" r:id="rId19"/>
    <p:sldId id="291" r:id="rId20"/>
    <p:sldId id="289" r:id="rId21"/>
    <p:sldId id="277" r:id="rId22"/>
    <p:sldId id="278" r:id="rId23"/>
    <p:sldId id="280" r:id="rId24"/>
    <p:sldId id="281" r:id="rId25"/>
    <p:sldId id="283" r:id="rId26"/>
    <p:sldId id="284" r:id="rId27"/>
    <p:sldId id="285" r:id="rId28"/>
    <p:sldId id="272" r:id="rId29"/>
    <p:sldId id="286" r:id="rId3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7F3200-557F-4246-B226-16D95A7BAF1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FAEBD54-4B4F-415D-AEAA-EB37B4E49499}">
      <dgm:prSet phldrT="[Texto]"/>
      <dgm:spPr/>
      <dgm:t>
        <a:bodyPr/>
        <a:lstStyle/>
        <a:p>
          <a:r>
            <a:rPr lang="es-CL" dirty="0" smtClean="0"/>
            <a:t>Muerte</a:t>
          </a:r>
        </a:p>
      </dgm:t>
    </dgm:pt>
    <dgm:pt modelId="{CA736D49-5859-4FEA-BA6C-4EF574040D66}" type="parTrans" cxnId="{50AA541C-9C15-450A-AE6B-ADEA1D9F7430}">
      <dgm:prSet/>
      <dgm:spPr/>
      <dgm:t>
        <a:bodyPr/>
        <a:lstStyle/>
        <a:p>
          <a:endParaRPr lang="es-CL"/>
        </a:p>
      </dgm:t>
    </dgm:pt>
    <dgm:pt modelId="{CB6CDAD7-EC26-4A7C-8D5D-FE5ADCCA22BB}" type="sibTrans" cxnId="{50AA541C-9C15-450A-AE6B-ADEA1D9F7430}">
      <dgm:prSet/>
      <dgm:spPr/>
      <dgm:t>
        <a:bodyPr/>
        <a:lstStyle/>
        <a:p>
          <a:endParaRPr lang="es-CL"/>
        </a:p>
      </dgm:t>
    </dgm:pt>
    <dgm:pt modelId="{CD5C404F-1577-491F-A009-516B72B9B3CC}">
      <dgm:prSet phldrT="[Texto]"/>
      <dgm:spPr/>
      <dgm:t>
        <a:bodyPr/>
        <a:lstStyle/>
        <a:p>
          <a:r>
            <a:rPr lang="es-CL" dirty="0" smtClean="0"/>
            <a:t>Graves daños</a:t>
          </a:r>
          <a:endParaRPr lang="es-CL" dirty="0"/>
        </a:p>
      </dgm:t>
    </dgm:pt>
    <dgm:pt modelId="{C25B085C-3EF1-446D-BE8A-492A94B500E1}" type="parTrans" cxnId="{3C3BB50B-6360-4871-A6B9-9DC9534BF090}">
      <dgm:prSet/>
      <dgm:spPr/>
      <dgm:t>
        <a:bodyPr/>
        <a:lstStyle/>
        <a:p>
          <a:endParaRPr lang="es-CL"/>
        </a:p>
      </dgm:t>
    </dgm:pt>
    <dgm:pt modelId="{C2204F83-8BEA-4748-BAA3-2F36F36E9CE6}" type="sibTrans" cxnId="{3C3BB50B-6360-4871-A6B9-9DC9534BF090}">
      <dgm:prSet/>
      <dgm:spPr/>
      <dgm:t>
        <a:bodyPr/>
        <a:lstStyle/>
        <a:p>
          <a:endParaRPr lang="es-CL"/>
        </a:p>
      </dgm:t>
    </dgm:pt>
    <dgm:pt modelId="{DA2F802D-27FD-4F80-9076-404E2D808AB1}">
      <dgm:prSet phldrT="[Texto]"/>
      <dgm:spPr/>
      <dgm:t>
        <a:bodyPr/>
        <a:lstStyle/>
        <a:p>
          <a:r>
            <a:rPr lang="es-CL" dirty="0" smtClean="0"/>
            <a:t>Accidentes menores </a:t>
          </a:r>
          <a:endParaRPr lang="es-CL" dirty="0"/>
        </a:p>
      </dgm:t>
    </dgm:pt>
    <dgm:pt modelId="{9301FEFA-414B-42A4-B525-1BB031164F05}" type="parTrans" cxnId="{DBD6715B-8D28-484D-9994-CC4E8ADB8754}">
      <dgm:prSet/>
      <dgm:spPr/>
      <dgm:t>
        <a:bodyPr/>
        <a:lstStyle/>
        <a:p>
          <a:endParaRPr lang="es-CL"/>
        </a:p>
      </dgm:t>
    </dgm:pt>
    <dgm:pt modelId="{FA40DBEC-DD0B-4F45-AD14-21EEBF238895}" type="sibTrans" cxnId="{DBD6715B-8D28-484D-9994-CC4E8ADB8754}">
      <dgm:prSet/>
      <dgm:spPr/>
      <dgm:t>
        <a:bodyPr/>
        <a:lstStyle/>
        <a:p>
          <a:endParaRPr lang="es-CL"/>
        </a:p>
      </dgm:t>
    </dgm:pt>
    <dgm:pt modelId="{B03441BE-0679-45F9-8AB4-0F78E6389344}">
      <dgm:prSet phldrT="[Texto]"/>
      <dgm:spPr/>
      <dgm:t>
        <a:bodyPr/>
        <a:lstStyle/>
        <a:p>
          <a:r>
            <a:rPr lang="es-CL" dirty="0" smtClean="0"/>
            <a:t>Acciones </a:t>
          </a:r>
          <a:r>
            <a:rPr lang="es-CL" dirty="0" smtClean="0"/>
            <a:t>inseguras</a:t>
          </a:r>
        </a:p>
      </dgm:t>
    </dgm:pt>
    <dgm:pt modelId="{2FF92A4A-99A0-4EFD-9E44-EE64C7F4E454}" type="parTrans" cxnId="{00B5BA81-048E-47BC-B5E3-FE72E16D8D8E}">
      <dgm:prSet/>
      <dgm:spPr/>
      <dgm:t>
        <a:bodyPr/>
        <a:lstStyle/>
        <a:p>
          <a:endParaRPr lang="es-CL"/>
        </a:p>
      </dgm:t>
    </dgm:pt>
    <dgm:pt modelId="{ABEE1E31-0BA6-46CC-8640-24320AA9DB27}" type="sibTrans" cxnId="{00B5BA81-048E-47BC-B5E3-FE72E16D8D8E}">
      <dgm:prSet/>
      <dgm:spPr/>
      <dgm:t>
        <a:bodyPr/>
        <a:lstStyle/>
        <a:p>
          <a:endParaRPr lang="es-CL"/>
        </a:p>
      </dgm:t>
    </dgm:pt>
    <dgm:pt modelId="{C80324D8-91CA-47D2-B9E4-E2648762E15A}" type="pres">
      <dgm:prSet presAssocID="{D17F3200-557F-4246-B226-16D95A7BAF1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CL"/>
        </a:p>
      </dgm:t>
    </dgm:pt>
    <dgm:pt modelId="{78595CB9-2524-4CB8-8E8C-38452E485AB6}" type="pres">
      <dgm:prSet presAssocID="{D17F3200-557F-4246-B226-16D95A7BAF1F}" presName="pyramid" presStyleLbl="node1" presStyleIdx="0" presStyleCnt="1" custLinFactNeighborX="-2454" custLinFactNeighborY="186"/>
      <dgm:spPr/>
    </dgm:pt>
    <dgm:pt modelId="{28BE3EAA-A09E-4E85-95E3-AFEA340BE38C}" type="pres">
      <dgm:prSet presAssocID="{D17F3200-557F-4246-B226-16D95A7BAF1F}" presName="theList" presStyleCnt="0"/>
      <dgm:spPr/>
    </dgm:pt>
    <dgm:pt modelId="{BADA4814-C73E-4697-90EE-9263FCA397A0}" type="pres">
      <dgm:prSet presAssocID="{7FAEBD54-4B4F-415D-AEAA-EB37B4E49499}" presName="aNode" presStyleLbl="fgAcc1" presStyleIdx="0" presStyleCnt="4" custScaleX="47787" custScaleY="23572" custLinFactY="24691" custLinFactNeighborX="-49213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B52CCF-4273-4DA8-8B5F-B2CD4DDCB7E5}" type="pres">
      <dgm:prSet presAssocID="{7FAEBD54-4B4F-415D-AEAA-EB37B4E49499}" presName="aSpace" presStyleCnt="0"/>
      <dgm:spPr/>
    </dgm:pt>
    <dgm:pt modelId="{68383DB8-DC48-4A28-828E-6D51A4BDB9A9}" type="pres">
      <dgm:prSet presAssocID="{CD5C404F-1577-491F-A009-516B72B9B3CC}" presName="aNode" presStyleLbl="fgAcc1" presStyleIdx="1" presStyleCnt="4" custScaleX="74998" custScaleY="27919" custLinFactY="22332" custLinFactNeighborX="-47947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413E0EA-64E9-4248-9459-5D3CBE4D2FEC}" type="pres">
      <dgm:prSet presAssocID="{CD5C404F-1577-491F-A009-516B72B9B3CC}" presName="aSpace" presStyleCnt="0"/>
      <dgm:spPr/>
    </dgm:pt>
    <dgm:pt modelId="{03242841-5B34-4758-83E7-B4568139C6F8}" type="pres">
      <dgm:prSet presAssocID="{DA2F802D-27FD-4F80-9076-404E2D808AB1}" presName="aNode" presStyleLbl="fgAcc1" presStyleIdx="2" presStyleCnt="4" custScaleX="94814" custScaleY="29319" custLinFactY="19543" custLinFactNeighborX="-47072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D82F58-6667-4B5A-80FF-B5768273C5CB}" type="pres">
      <dgm:prSet presAssocID="{DA2F802D-27FD-4F80-9076-404E2D808AB1}" presName="aSpace" presStyleCnt="0"/>
      <dgm:spPr/>
    </dgm:pt>
    <dgm:pt modelId="{87B29520-24D5-455F-9E92-C8CB9BDACBC8}" type="pres">
      <dgm:prSet presAssocID="{B03441BE-0679-45F9-8AB4-0F78E6389344}" presName="aNode" presStyleLbl="fgAcc1" presStyleIdx="3" presStyleCnt="4" custScaleX="125233" custScaleY="22648" custLinFactY="15271" custLinFactNeighborX="-47363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DFCB351-A318-4A0B-8435-9D5761E2D04B}" type="pres">
      <dgm:prSet presAssocID="{B03441BE-0679-45F9-8AB4-0F78E6389344}" presName="aSpace" presStyleCnt="0"/>
      <dgm:spPr/>
    </dgm:pt>
  </dgm:ptLst>
  <dgm:cxnLst>
    <dgm:cxn modelId="{DBD6715B-8D28-484D-9994-CC4E8ADB8754}" srcId="{D17F3200-557F-4246-B226-16D95A7BAF1F}" destId="{DA2F802D-27FD-4F80-9076-404E2D808AB1}" srcOrd="2" destOrd="0" parTransId="{9301FEFA-414B-42A4-B525-1BB031164F05}" sibTransId="{FA40DBEC-DD0B-4F45-AD14-21EEBF238895}"/>
    <dgm:cxn modelId="{3C3BB50B-6360-4871-A6B9-9DC9534BF090}" srcId="{D17F3200-557F-4246-B226-16D95A7BAF1F}" destId="{CD5C404F-1577-491F-A009-516B72B9B3CC}" srcOrd="1" destOrd="0" parTransId="{C25B085C-3EF1-446D-BE8A-492A94B500E1}" sibTransId="{C2204F83-8BEA-4748-BAA3-2F36F36E9CE6}"/>
    <dgm:cxn modelId="{00B5BA81-048E-47BC-B5E3-FE72E16D8D8E}" srcId="{D17F3200-557F-4246-B226-16D95A7BAF1F}" destId="{B03441BE-0679-45F9-8AB4-0F78E6389344}" srcOrd="3" destOrd="0" parTransId="{2FF92A4A-99A0-4EFD-9E44-EE64C7F4E454}" sibTransId="{ABEE1E31-0BA6-46CC-8640-24320AA9DB27}"/>
    <dgm:cxn modelId="{FF788675-1A0C-410A-B464-884B6C6BA9E8}" type="presOf" srcId="{7FAEBD54-4B4F-415D-AEAA-EB37B4E49499}" destId="{BADA4814-C73E-4697-90EE-9263FCA397A0}" srcOrd="0" destOrd="0" presId="urn:microsoft.com/office/officeart/2005/8/layout/pyramid2"/>
    <dgm:cxn modelId="{627C7391-0983-4B28-BE67-EB5D08C0F40E}" type="presOf" srcId="{DA2F802D-27FD-4F80-9076-404E2D808AB1}" destId="{03242841-5B34-4758-83E7-B4568139C6F8}" srcOrd="0" destOrd="0" presId="urn:microsoft.com/office/officeart/2005/8/layout/pyramid2"/>
    <dgm:cxn modelId="{7EAB8CBF-4097-4B1A-97F2-578BD90ADEA8}" type="presOf" srcId="{D17F3200-557F-4246-B226-16D95A7BAF1F}" destId="{C80324D8-91CA-47D2-B9E4-E2648762E15A}" srcOrd="0" destOrd="0" presId="urn:microsoft.com/office/officeart/2005/8/layout/pyramid2"/>
    <dgm:cxn modelId="{50AA541C-9C15-450A-AE6B-ADEA1D9F7430}" srcId="{D17F3200-557F-4246-B226-16D95A7BAF1F}" destId="{7FAEBD54-4B4F-415D-AEAA-EB37B4E49499}" srcOrd="0" destOrd="0" parTransId="{CA736D49-5859-4FEA-BA6C-4EF574040D66}" sibTransId="{CB6CDAD7-EC26-4A7C-8D5D-FE5ADCCA22BB}"/>
    <dgm:cxn modelId="{340F1353-0A8E-47AF-9386-194C71C5CAE8}" type="presOf" srcId="{B03441BE-0679-45F9-8AB4-0F78E6389344}" destId="{87B29520-24D5-455F-9E92-C8CB9BDACBC8}" srcOrd="0" destOrd="0" presId="urn:microsoft.com/office/officeart/2005/8/layout/pyramid2"/>
    <dgm:cxn modelId="{9EE864E4-C120-47B2-8DE5-E4CD2C7BAC6C}" type="presOf" srcId="{CD5C404F-1577-491F-A009-516B72B9B3CC}" destId="{68383DB8-DC48-4A28-828E-6D51A4BDB9A9}" srcOrd="0" destOrd="0" presId="urn:microsoft.com/office/officeart/2005/8/layout/pyramid2"/>
    <dgm:cxn modelId="{D16D2FA8-8D36-42FD-84BA-BF52B776CD49}" type="presParOf" srcId="{C80324D8-91CA-47D2-B9E4-E2648762E15A}" destId="{78595CB9-2524-4CB8-8E8C-38452E485AB6}" srcOrd="0" destOrd="0" presId="urn:microsoft.com/office/officeart/2005/8/layout/pyramid2"/>
    <dgm:cxn modelId="{A8691135-0454-4ECA-82B4-E0A791A7A287}" type="presParOf" srcId="{C80324D8-91CA-47D2-B9E4-E2648762E15A}" destId="{28BE3EAA-A09E-4E85-95E3-AFEA340BE38C}" srcOrd="1" destOrd="0" presId="urn:microsoft.com/office/officeart/2005/8/layout/pyramid2"/>
    <dgm:cxn modelId="{1ADE95AE-921B-4EA1-9F0F-49B8F5C482DD}" type="presParOf" srcId="{28BE3EAA-A09E-4E85-95E3-AFEA340BE38C}" destId="{BADA4814-C73E-4697-90EE-9263FCA397A0}" srcOrd="0" destOrd="0" presId="urn:microsoft.com/office/officeart/2005/8/layout/pyramid2"/>
    <dgm:cxn modelId="{8847C938-44D7-4705-8110-1A750CB01165}" type="presParOf" srcId="{28BE3EAA-A09E-4E85-95E3-AFEA340BE38C}" destId="{06B52CCF-4273-4DA8-8B5F-B2CD4DDCB7E5}" srcOrd="1" destOrd="0" presId="urn:microsoft.com/office/officeart/2005/8/layout/pyramid2"/>
    <dgm:cxn modelId="{157001B7-0CA2-4818-A983-6052173E6E46}" type="presParOf" srcId="{28BE3EAA-A09E-4E85-95E3-AFEA340BE38C}" destId="{68383DB8-DC48-4A28-828E-6D51A4BDB9A9}" srcOrd="2" destOrd="0" presId="urn:microsoft.com/office/officeart/2005/8/layout/pyramid2"/>
    <dgm:cxn modelId="{AF65D650-9E2C-4047-AC2D-6EDB6868BE56}" type="presParOf" srcId="{28BE3EAA-A09E-4E85-95E3-AFEA340BE38C}" destId="{E413E0EA-64E9-4248-9459-5D3CBE4D2FEC}" srcOrd="3" destOrd="0" presId="urn:microsoft.com/office/officeart/2005/8/layout/pyramid2"/>
    <dgm:cxn modelId="{6A687A61-1619-4984-B2E7-3162F1C07C7D}" type="presParOf" srcId="{28BE3EAA-A09E-4E85-95E3-AFEA340BE38C}" destId="{03242841-5B34-4758-83E7-B4568139C6F8}" srcOrd="4" destOrd="0" presId="urn:microsoft.com/office/officeart/2005/8/layout/pyramid2"/>
    <dgm:cxn modelId="{8AC3D71D-7C08-421F-B02A-38E57F0DBDD4}" type="presParOf" srcId="{28BE3EAA-A09E-4E85-95E3-AFEA340BE38C}" destId="{90D82F58-6667-4B5A-80FF-B5768273C5CB}" srcOrd="5" destOrd="0" presId="urn:microsoft.com/office/officeart/2005/8/layout/pyramid2"/>
    <dgm:cxn modelId="{B07F35E6-9D40-4544-986A-BC0374AA4673}" type="presParOf" srcId="{28BE3EAA-A09E-4E85-95E3-AFEA340BE38C}" destId="{87B29520-24D5-455F-9E92-C8CB9BDACBC8}" srcOrd="6" destOrd="0" presId="urn:microsoft.com/office/officeart/2005/8/layout/pyramid2"/>
    <dgm:cxn modelId="{B1D92A34-6918-45F7-8831-F09464E8B9B8}" type="presParOf" srcId="{28BE3EAA-A09E-4E85-95E3-AFEA340BE38C}" destId="{DDFCB351-A318-4A0B-8435-9D5761E2D04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95CB9-2524-4CB8-8E8C-38452E485AB6}">
      <dsp:nvSpPr>
        <dsp:cNvPr id="0" name=""/>
        <dsp:cNvSpPr/>
      </dsp:nvSpPr>
      <dsp:spPr>
        <a:xfrm>
          <a:off x="-95072" y="0"/>
          <a:ext cx="5940660" cy="59406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A4814-C73E-4697-90EE-9263FCA397A0}">
      <dsp:nvSpPr>
        <dsp:cNvPr id="0" name=""/>
        <dsp:cNvSpPr/>
      </dsp:nvSpPr>
      <dsp:spPr>
        <a:xfrm>
          <a:off x="1983016" y="1746375"/>
          <a:ext cx="1845261" cy="7297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kern="1200" dirty="0" smtClean="0"/>
            <a:t>Muerte</a:t>
          </a:r>
        </a:p>
      </dsp:txBody>
      <dsp:txXfrm>
        <a:off x="2018637" y="1781996"/>
        <a:ext cx="1774019" cy="658462"/>
      </dsp:txXfrm>
    </dsp:sp>
    <dsp:sp modelId="{68383DB8-DC48-4A28-828E-6D51A4BDB9A9}">
      <dsp:nvSpPr>
        <dsp:cNvPr id="0" name=""/>
        <dsp:cNvSpPr/>
      </dsp:nvSpPr>
      <dsp:spPr>
        <a:xfrm>
          <a:off x="1506535" y="2790008"/>
          <a:ext cx="2895994" cy="8642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kern="1200" dirty="0" smtClean="0"/>
            <a:t>Graves daños</a:t>
          </a:r>
          <a:endParaRPr lang="es-CL" sz="2900" kern="1200" dirty="0"/>
        </a:p>
      </dsp:txBody>
      <dsp:txXfrm>
        <a:off x="1548725" y="2832198"/>
        <a:ext cx="2811614" cy="779891"/>
      </dsp:txXfrm>
    </dsp:sp>
    <dsp:sp modelId="{03242841-5B34-4758-83E7-B4568139C6F8}">
      <dsp:nvSpPr>
        <dsp:cNvPr id="0" name=""/>
        <dsp:cNvSpPr/>
      </dsp:nvSpPr>
      <dsp:spPr>
        <a:xfrm>
          <a:off x="1157732" y="3954898"/>
          <a:ext cx="3661175" cy="9076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kern="1200" dirty="0" smtClean="0"/>
            <a:t>Accidentes menores </a:t>
          </a:r>
          <a:endParaRPr lang="es-CL" sz="2900" kern="1200" dirty="0"/>
        </a:p>
      </dsp:txBody>
      <dsp:txXfrm>
        <a:off x="1202038" y="3999204"/>
        <a:ext cx="3572563" cy="818998"/>
      </dsp:txXfrm>
    </dsp:sp>
    <dsp:sp modelId="{87B29520-24D5-455F-9E92-C8CB9BDACBC8}">
      <dsp:nvSpPr>
        <dsp:cNvPr id="0" name=""/>
        <dsp:cNvSpPr/>
      </dsp:nvSpPr>
      <dsp:spPr>
        <a:xfrm>
          <a:off x="559192" y="5117218"/>
          <a:ext cx="4835783" cy="7011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kern="1200" dirty="0" smtClean="0"/>
            <a:t>Acciones </a:t>
          </a:r>
          <a:r>
            <a:rPr lang="es-CL" sz="2900" kern="1200" dirty="0" smtClean="0"/>
            <a:t>inseguras</a:t>
          </a:r>
        </a:p>
      </dsp:txBody>
      <dsp:txXfrm>
        <a:off x="593417" y="5151443"/>
        <a:ext cx="4767333" cy="632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B910D-CFCD-40FF-95F1-5E1558233A87}" type="datetimeFigureOut">
              <a:rPr lang="es-CL" smtClean="0"/>
              <a:t>30/08/2017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A4B2-5B94-4D16-ACF5-F9A7FF6B4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48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D46-E871-4929-BC79-D36C8F52E2A1}" type="datetimeFigureOut">
              <a:rPr lang="es-CL" smtClean="0"/>
              <a:t>30/08/2017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D46-E871-4929-BC79-D36C8F52E2A1}" type="datetimeFigureOut">
              <a:rPr lang="es-CL" smtClean="0"/>
              <a:t>30/08/2017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0EEB-263D-4E03-87B1-E25E6E2DB03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D46-E871-4929-BC79-D36C8F52E2A1}" type="datetimeFigureOut">
              <a:rPr lang="es-CL" smtClean="0"/>
              <a:t>30/08/2017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0EEB-263D-4E03-87B1-E25E6E2DB030}" type="slidenum">
              <a:rPr lang="es-CL" smtClean="0"/>
              <a:t>‹Nº›</a:t>
            </a:fld>
            <a:endParaRPr lang="es-C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D46-E871-4929-BC79-D36C8F52E2A1}" type="datetimeFigureOut">
              <a:rPr lang="es-CL" smtClean="0"/>
              <a:t>30/08/2017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0EEB-263D-4E03-87B1-E25E6E2DB030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D46-E871-4929-BC79-D36C8F52E2A1}" type="datetimeFigureOut">
              <a:rPr lang="es-CL" smtClean="0"/>
              <a:t>30/08/2017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0EEB-263D-4E03-87B1-E25E6E2DB03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D46-E871-4929-BC79-D36C8F52E2A1}" type="datetimeFigureOut">
              <a:rPr lang="es-CL" smtClean="0"/>
              <a:t>30/08/2017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0EEB-263D-4E03-87B1-E25E6E2DB030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D46-E871-4929-BC79-D36C8F52E2A1}" type="datetimeFigureOut">
              <a:rPr lang="es-CL" smtClean="0"/>
              <a:t>30/08/2017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0EEB-263D-4E03-87B1-E25E6E2DB03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D46-E871-4929-BC79-D36C8F52E2A1}" type="datetimeFigureOut">
              <a:rPr lang="es-CL" smtClean="0"/>
              <a:t>30/08/2017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0EEB-263D-4E03-87B1-E25E6E2DB03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D46-E871-4929-BC79-D36C8F52E2A1}" type="datetimeFigureOut">
              <a:rPr lang="es-CL" smtClean="0"/>
              <a:t>30/08/2017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0EEB-263D-4E03-87B1-E25E6E2DB03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D46-E871-4929-BC79-D36C8F52E2A1}" type="datetimeFigureOut">
              <a:rPr lang="es-CL" smtClean="0"/>
              <a:t>30/08/2017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0EEB-263D-4E03-87B1-E25E6E2DB030}" type="slidenum">
              <a:rPr lang="es-CL" smtClean="0"/>
              <a:t>‹Nº›</a:t>
            </a:fld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D46-E871-4929-BC79-D36C8F52E2A1}" type="datetimeFigureOut">
              <a:rPr lang="es-CL" smtClean="0"/>
              <a:t>30/08/2017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0EEB-263D-4E03-87B1-E25E6E2DB030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8269D46-E871-4929-BC79-D36C8F52E2A1}" type="datetimeFigureOut">
              <a:rPr lang="es-CL" smtClean="0"/>
              <a:t>30/08/2017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3D40EEB-263D-4E03-87B1-E25E6E2DB030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CL" smtClean="0"/>
          </a:p>
        </p:txBody>
      </p:sp>
      <p:sp>
        <p:nvSpPr>
          <p:cNvPr id="20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CL" smtClean="0"/>
          </a:p>
        </p:txBody>
      </p:sp>
      <p:pic>
        <p:nvPicPr>
          <p:cNvPr id="2052" name="Picture 2" descr="C:\Documents and Settings\PSICOLOGO\Escritorio\Fotos Dávila\BRB_507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74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9592" y="1844824"/>
            <a:ext cx="7344816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CL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Programa de Vigilancia </a:t>
            </a:r>
            <a:br>
              <a:rPr lang="es-CL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CL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Eventos  Adversos </a:t>
            </a:r>
            <a:endParaRPr lang="es-E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ＭＳ Ｐゴシック" pitchFamily="74" charset="-128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9592" y="3408738"/>
            <a:ext cx="73448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Análisis reacciones adversas </a:t>
            </a:r>
            <a:br>
              <a:rPr lang="es-CL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CL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 hemodiálisis </a:t>
            </a:r>
          </a:p>
          <a:p>
            <a:pPr algn="ctr">
              <a:defRPr/>
            </a:pPr>
            <a:endParaRPr lang="es-ES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itchFamily="74" charset="-128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868144" y="5697252"/>
            <a:ext cx="2880320" cy="5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s-CL" sz="1100" b="1" dirty="0" smtClean="0">
                <a:solidFill>
                  <a:srgbClr val="FF0000"/>
                </a:solidFill>
              </a:rPr>
              <a:t>NIZA CARVAJAL NOVOA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s-CL" sz="1100" b="1" dirty="0" smtClean="0">
                <a:solidFill>
                  <a:srgbClr val="FF0000"/>
                </a:solidFill>
              </a:rPr>
              <a:t>VERONICA VILLEGAS 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s-CL" sz="1100" b="1" dirty="0" smtClean="0">
                <a:solidFill>
                  <a:srgbClr val="FF0000"/>
                </a:solidFill>
              </a:rPr>
              <a:t>SEPTIEMBRE 2017</a:t>
            </a:r>
            <a:endParaRPr lang="es-CL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13476" r="5550" b="7783"/>
          <a:stretch/>
        </p:blipFill>
        <p:spPr bwMode="auto">
          <a:xfrm>
            <a:off x="245344" y="-1"/>
            <a:ext cx="8719144" cy="643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925875" y="3933056"/>
            <a:ext cx="421245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Documento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Eventos a vigilar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Sistema de Vigilancia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Procedimiento de report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e 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ángulo 3"/>
          <p:cNvSpPr/>
          <p:nvPr/>
        </p:nvSpPr>
        <p:spPr>
          <a:xfrm>
            <a:off x="3947579" y="5013176"/>
            <a:ext cx="4212456" cy="436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1600" dirty="0" smtClean="0">
                <a:latin typeface="Calibri" pitchFamily="34" charset="0"/>
                <a:cs typeface="Calibri" pitchFamily="34" charset="0"/>
              </a:rPr>
              <a:t>Registros implementados y en uso</a:t>
            </a:r>
          </a:p>
          <a:p>
            <a:endParaRPr lang="es-E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388424" y="548680"/>
            <a:ext cx="26793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marL="342900" indent="-342900">
              <a:buAutoNum type="arabicPeriod"/>
            </a:pPr>
            <a:endParaRPr lang="es-CL" dirty="0"/>
          </a:p>
        </p:txBody>
      </p:sp>
      <p:sp>
        <p:nvSpPr>
          <p:cNvPr id="9" name="Rectángulo 3"/>
          <p:cNvSpPr/>
          <p:nvPr/>
        </p:nvSpPr>
        <p:spPr>
          <a:xfrm>
            <a:off x="3947579" y="5629041"/>
            <a:ext cx="42124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latin typeface="Calibri" pitchFamily="34" charset="0"/>
                <a:cs typeface="Calibri" pitchFamily="34" charset="0"/>
              </a:rPr>
              <a:t>Se constata el análisis de los EC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88024" y="179348"/>
            <a:ext cx="395464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285750" indent="-285750">
              <a:buFont typeface="Arial" pitchFamily="34" charset="0"/>
              <a:buChar char="•"/>
              <a:defRPr sz="1600">
                <a:solidFill>
                  <a:schemeClr val="lt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endParaRPr lang="es-CL" dirty="0" smtClean="0"/>
          </a:p>
          <a:p>
            <a:pPr marL="0" indent="0" algn="ctr">
              <a:buNone/>
            </a:pPr>
            <a:r>
              <a:rPr lang="es-CL" sz="2200" b="1" dirty="0" smtClean="0">
                <a:solidFill>
                  <a:schemeClr val="bg1"/>
                </a:solidFill>
              </a:rPr>
              <a:t>¿</a:t>
            </a:r>
            <a:r>
              <a:rPr lang="es-CL" sz="2200" b="1" dirty="0">
                <a:solidFill>
                  <a:schemeClr val="bg1"/>
                </a:solidFill>
              </a:rPr>
              <a:t>Qué nos pide la Acreditación? </a:t>
            </a:r>
          </a:p>
          <a:p>
            <a:pPr algn="ctr"/>
            <a:endParaRPr lang="es-C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054" y="0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rgbClr val="FFC000"/>
                </a:solidFill>
              </a:rPr>
              <a:t>DEFINICIONES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62471" y="2420888"/>
            <a:ext cx="8339202" cy="12464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b="1" dirty="0" smtClean="0">
                <a:solidFill>
                  <a:srgbClr val="FF0000"/>
                </a:solidFill>
              </a:rPr>
              <a:t>Evento centinela</a:t>
            </a:r>
          </a:p>
          <a:p>
            <a:pPr>
              <a:lnSpc>
                <a:spcPct val="150000"/>
              </a:lnSpc>
            </a:pPr>
            <a:r>
              <a:rPr lang="es-CL" sz="1600" dirty="0" smtClean="0"/>
              <a:t>Eventos graves en el que se produce la muerte o una lesión física o psíquica, o el riesgo que se produzca  </a:t>
            </a:r>
            <a:r>
              <a:rPr lang="es-CL" sz="1200" b="1" dirty="0" smtClean="0"/>
              <a:t>(OMS) </a:t>
            </a:r>
            <a:endParaRPr lang="es-CL" sz="1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35173" y="4221088"/>
            <a:ext cx="8339203" cy="16158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b="1" dirty="0" smtClean="0">
                <a:solidFill>
                  <a:srgbClr val="FF0000"/>
                </a:solidFill>
              </a:rPr>
              <a:t>Evento centinela</a:t>
            </a:r>
          </a:p>
          <a:p>
            <a:pPr>
              <a:lnSpc>
                <a:spcPct val="150000"/>
              </a:lnSpc>
            </a:pPr>
            <a:r>
              <a:rPr lang="es-CL" sz="1600" dirty="0" smtClean="0"/>
              <a:t>Suceso inesperado que puede producir  la muerte o serias secuelas físicas, psicológicas o neurológicas en el paciente, o el riesgo  potencial de que esto ocurra  y no esta relacionada con el curso natural de la enfermedad  </a:t>
            </a:r>
            <a:r>
              <a:rPr lang="es-CL" sz="1200" b="1" dirty="0" smtClean="0"/>
              <a:t>(JCAHO 1997) </a:t>
            </a:r>
            <a:endParaRPr lang="es-CL" sz="1200" b="1" dirty="0"/>
          </a:p>
        </p:txBody>
      </p:sp>
    </p:spTree>
    <p:extLst>
      <p:ext uri="{BB962C8B-B14F-4D97-AF65-F5344CB8AC3E}">
        <p14:creationId xmlns:p14="http://schemas.microsoft.com/office/powerpoint/2010/main" val="26915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0080" y="188640"/>
            <a:ext cx="8229600" cy="1143000"/>
          </a:xfrm>
        </p:spPr>
        <p:txBody>
          <a:bodyPr>
            <a:normAutofit/>
          </a:bodyPr>
          <a:lstStyle/>
          <a:p>
            <a:r>
              <a:rPr lang="es-CL" sz="4000" dirty="0" smtClean="0">
                <a:solidFill>
                  <a:srgbClr val="FFC000"/>
                </a:solidFill>
              </a:rPr>
              <a:t>DEFINICIONES</a:t>
            </a:r>
            <a:endParaRPr lang="es-CL" sz="3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1521" y="2132856"/>
            <a:ext cx="8640960" cy="23852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b="1" dirty="0" smtClean="0">
                <a:solidFill>
                  <a:srgbClr val="FF0000"/>
                </a:solidFill>
              </a:rPr>
              <a:t>Evento centinela</a:t>
            </a:r>
          </a:p>
          <a:p>
            <a:pPr algn="just">
              <a:lnSpc>
                <a:spcPct val="250000"/>
              </a:lnSpc>
            </a:pPr>
            <a:r>
              <a:rPr lang="es-CL" sz="1600" dirty="0" smtClean="0"/>
              <a:t>Suceso inesperado que produce la muerte o serias secuelas físicas o psicológicas o el riesgo  potencial de que esto ocurra  </a:t>
            </a:r>
            <a:r>
              <a:rPr lang="es-CL" sz="1100" b="1" dirty="0" smtClean="0"/>
              <a:t>(Manual de acreditación Centros de dialisis) </a:t>
            </a:r>
          </a:p>
          <a:p>
            <a:pPr>
              <a:lnSpc>
                <a:spcPct val="150000"/>
              </a:lnSpc>
            </a:pPr>
            <a:endParaRPr lang="es-CL" sz="1400" b="1" dirty="0" smtClean="0"/>
          </a:p>
          <a:p>
            <a:pPr>
              <a:lnSpc>
                <a:spcPct val="150000"/>
              </a:lnSpc>
            </a:pPr>
            <a:endParaRPr lang="es-CL" sz="14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2928937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9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0080" y="188640"/>
            <a:ext cx="8229600" cy="1143000"/>
          </a:xfrm>
        </p:spPr>
        <p:txBody>
          <a:bodyPr>
            <a:normAutofit/>
          </a:bodyPr>
          <a:lstStyle/>
          <a:p>
            <a:r>
              <a:rPr lang="es-CL" sz="4000" dirty="0" smtClean="0">
                <a:solidFill>
                  <a:srgbClr val="FFC000"/>
                </a:solidFill>
              </a:rPr>
              <a:t>DEFINICIONES</a:t>
            </a:r>
            <a:endParaRPr lang="es-CL" sz="3800" dirty="0"/>
          </a:p>
        </p:txBody>
      </p:sp>
      <p:pic>
        <p:nvPicPr>
          <p:cNvPr id="5" name="Picture 2" descr="C:\Documents and Settings\vvillegas\Escritorio\FOTOS DIALISIS\P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48" y="1885285"/>
            <a:ext cx="1788088" cy="306503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39sr_11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06" y="5245530"/>
            <a:ext cx="1217567" cy="117187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r="17191"/>
          <a:stretch/>
        </p:blipFill>
        <p:spPr>
          <a:xfrm>
            <a:off x="6300192" y="4950323"/>
            <a:ext cx="2425080" cy="125208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grpSp>
        <p:nvGrpSpPr>
          <p:cNvPr id="8" name="7 Grupo"/>
          <p:cNvGrpSpPr/>
          <p:nvPr/>
        </p:nvGrpSpPr>
        <p:grpSpPr>
          <a:xfrm>
            <a:off x="6444208" y="4049912"/>
            <a:ext cx="1877239" cy="794566"/>
            <a:chOff x="2448288" y="3370037"/>
            <a:chExt cx="3754481" cy="1404483"/>
          </a:xfrm>
        </p:grpSpPr>
        <p:sp>
          <p:nvSpPr>
            <p:cNvPr id="9" name="8 Rectángulo redondeado"/>
            <p:cNvSpPr/>
            <p:nvPr/>
          </p:nvSpPr>
          <p:spPr>
            <a:xfrm>
              <a:off x="3168371" y="3370037"/>
              <a:ext cx="2448274" cy="140448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2448288" y="3370037"/>
              <a:ext cx="3754481" cy="988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600" b="1" dirty="0" smtClean="0"/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dirty="0" smtClean="0"/>
                <a:t>RAM</a:t>
              </a:r>
              <a:r>
                <a:rPr lang="es-CL" sz="3200" b="1" dirty="0" smtClean="0"/>
                <a:t> </a:t>
              </a:r>
              <a:endParaRPr lang="es-CL" sz="3200" b="1" kern="1200" dirty="0" smtClean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43560" y="4972301"/>
            <a:ext cx="3403413" cy="1128666"/>
            <a:chOff x="750001" y="2645055"/>
            <a:chExt cx="6806831" cy="1995042"/>
          </a:xfrm>
        </p:grpSpPr>
        <p:sp>
          <p:nvSpPr>
            <p:cNvPr id="13" name="12 Rectángulo redondeado"/>
            <p:cNvSpPr/>
            <p:nvPr/>
          </p:nvSpPr>
          <p:spPr>
            <a:xfrm>
              <a:off x="750001" y="2645055"/>
              <a:ext cx="3861429" cy="116875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s-CL" b="1" dirty="0"/>
            </a:p>
            <a:p>
              <a:pPr algn="ctr"/>
              <a:r>
                <a:rPr lang="es-CL" b="1" dirty="0" smtClean="0"/>
                <a:t>Caídas </a:t>
              </a:r>
              <a:endParaRPr lang="es-CL" b="1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3802351" y="3813808"/>
              <a:ext cx="3754481" cy="826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>
                <a:lnSpc>
                  <a:spcPct val="250000"/>
                </a:lnSpc>
              </a:pPr>
              <a:endParaRPr lang="es-CL" sz="32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240914" y="2132856"/>
            <a:ext cx="3322974" cy="1560668"/>
            <a:chOff x="1152143" y="1360689"/>
            <a:chExt cx="3861429" cy="1095423"/>
          </a:xfrm>
        </p:grpSpPr>
        <p:sp>
          <p:nvSpPr>
            <p:cNvPr id="16" name="15 Rectángulo redondeado"/>
            <p:cNvSpPr/>
            <p:nvPr/>
          </p:nvSpPr>
          <p:spPr>
            <a:xfrm>
              <a:off x="1152143" y="1360689"/>
              <a:ext cx="3861429" cy="109542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1205617" y="1414163"/>
              <a:ext cx="3754481" cy="988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3200" b="1" kern="1200" dirty="0" smtClean="0"/>
            </a:p>
          </p:txBody>
        </p:sp>
      </p:grpSp>
      <p:sp>
        <p:nvSpPr>
          <p:cNvPr id="3" name="2 Rectángulo"/>
          <p:cNvSpPr/>
          <p:nvPr/>
        </p:nvSpPr>
        <p:spPr>
          <a:xfrm>
            <a:off x="3215978" y="2913153"/>
            <a:ext cx="2292126" cy="67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s-CL" b="1" dirty="0" smtClean="0"/>
              <a:t> </a:t>
            </a:r>
            <a:endParaRPr lang="es-CL" b="1" dirty="0"/>
          </a:p>
        </p:txBody>
      </p:sp>
      <p:sp>
        <p:nvSpPr>
          <p:cNvPr id="18" name="17 Rectángulo"/>
          <p:cNvSpPr/>
          <p:nvPr/>
        </p:nvSpPr>
        <p:spPr>
          <a:xfrm>
            <a:off x="343043" y="2318840"/>
            <a:ext cx="36361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CL" b="1" dirty="0"/>
              <a:t>Embolia </a:t>
            </a:r>
            <a:r>
              <a:rPr lang="es-CL" b="1" dirty="0" smtClean="0"/>
              <a:t>aérea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CL" b="1" dirty="0" smtClean="0"/>
              <a:t>Reacción </a:t>
            </a:r>
            <a:r>
              <a:rPr lang="es-CL" b="1" dirty="0"/>
              <a:t>al </a:t>
            </a:r>
            <a:r>
              <a:rPr lang="es-CL" b="1" dirty="0" smtClean="0"/>
              <a:t>desinfectante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CL" b="1" dirty="0"/>
              <a:t>Hemolisis</a:t>
            </a:r>
          </a:p>
        </p:txBody>
      </p:sp>
    </p:spTree>
    <p:extLst>
      <p:ext uri="{BB962C8B-B14F-4D97-AF65-F5344CB8AC3E}">
        <p14:creationId xmlns:p14="http://schemas.microsoft.com/office/powerpoint/2010/main" val="726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8821" y="0"/>
            <a:ext cx="8229600" cy="1143000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rgbClr val="FFC000"/>
                </a:solidFill>
              </a:rPr>
              <a:t>DEFINICIONES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78458" y="1916832"/>
            <a:ext cx="8514021" cy="152349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b="1" dirty="0" smtClean="0">
                <a:solidFill>
                  <a:srgbClr val="FF0000"/>
                </a:solidFill>
              </a:rPr>
              <a:t>Evento adverso</a:t>
            </a:r>
          </a:p>
          <a:p>
            <a:pPr algn="just"/>
            <a:r>
              <a:rPr lang="es-CL" sz="1600" dirty="0" smtClean="0"/>
              <a:t>Eventos inesperado que causa daño o lesión y esta asociado al proceso asistencial </a:t>
            </a:r>
            <a:r>
              <a:rPr lang="es-CL" sz="1600" dirty="0"/>
              <a:t>y no esta relacionada con el curso natural de la </a:t>
            </a:r>
            <a:r>
              <a:rPr lang="es-CL" sz="1600" dirty="0" smtClean="0"/>
              <a:t>enfermedad, estos eventos pueden o no ser evitables y clasifican en leve, moderado y grave   </a:t>
            </a:r>
            <a:r>
              <a:rPr lang="es-CL" sz="1200" b="1" dirty="0"/>
              <a:t>(JCAHO </a:t>
            </a:r>
            <a:r>
              <a:rPr lang="es-CL" sz="1200" b="1" dirty="0" smtClean="0"/>
              <a:t>2004) </a:t>
            </a:r>
            <a:endParaRPr lang="es-CL" sz="1200" b="1" dirty="0"/>
          </a:p>
          <a:p>
            <a:pPr algn="just">
              <a:lnSpc>
                <a:spcPct val="150000"/>
              </a:lnSpc>
            </a:pPr>
            <a:endParaRPr lang="es-CL" sz="1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85996" y="3789040"/>
            <a:ext cx="8506483" cy="290848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b="1" dirty="0" smtClean="0">
                <a:solidFill>
                  <a:srgbClr val="FF0000"/>
                </a:solidFill>
              </a:rPr>
              <a:t>Evento </a:t>
            </a:r>
            <a:r>
              <a:rPr lang="es-CL" b="1" dirty="0">
                <a:solidFill>
                  <a:srgbClr val="FF0000"/>
                </a:solidFill>
              </a:rPr>
              <a:t>adverso</a:t>
            </a:r>
          </a:p>
          <a:p>
            <a:pPr algn="just">
              <a:lnSpc>
                <a:spcPct val="150000"/>
              </a:lnSpc>
            </a:pPr>
            <a:r>
              <a:rPr lang="es-CL" sz="1600" dirty="0"/>
              <a:t>Evento  inesperado que esta relacionado con la atención de salud  recibida por el paciente, que puede provocar daño a este </a:t>
            </a:r>
          </a:p>
          <a:p>
            <a:pPr>
              <a:lnSpc>
                <a:spcPct val="150000"/>
              </a:lnSpc>
            </a:pPr>
            <a:r>
              <a:rPr lang="es-CL" sz="1200" b="1" dirty="0"/>
              <a:t>Ejemplos: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1200" b="1" dirty="0"/>
              <a:t>Embolia aérea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1200" b="1" dirty="0"/>
              <a:t>Reacción al desinfectante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1200" b="1" dirty="0"/>
              <a:t>Hemolisis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1200" b="1" dirty="0"/>
              <a:t>RAM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1200" b="1" dirty="0" smtClean="0"/>
              <a:t>Caídas</a:t>
            </a:r>
            <a:endParaRPr lang="es-CL" sz="1200" b="1" dirty="0"/>
          </a:p>
        </p:txBody>
      </p:sp>
    </p:spTree>
    <p:extLst>
      <p:ext uri="{BB962C8B-B14F-4D97-AF65-F5344CB8AC3E}">
        <p14:creationId xmlns:p14="http://schemas.microsoft.com/office/powerpoint/2010/main" val="26029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riángulo isósceles"/>
          <p:cNvSpPr/>
          <p:nvPr/>
        </p:nvSpPr>
        <p:spPr>
          <a:xfrm flipH="1">
            <a:off x="3275857" y="3068960"/>
            <a:ext cx="1512168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915848833"/>
              </p:ext>
            </p:extLst>
          </p:nvPr>
        </p:nvGraphicFramePr>
        <p:xfrm>
          <a:off x="827584" y="584684"/>
          <a:ext cx="7128792" cy="594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arriba"/>
          <p:cNvSpPr/>
          <p:nvPr/>
        </p:nvSpPr>
        <p:spPr>
          <a:xfrm>
            <a:off x="365650" y="1147965"/>
            <a:ext cx="484632" cy="504056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Visibilidad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8054676" y="1124744"/>
            <a:ext cx="484632" cy="504056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Frecuencia </a:t>
            </a:r>
            <a:endParaRPr lang="es-CL" sz="2000" b="1" dirty="0">
              <a:solidFill>
                <a:schemeClr val="tx1"/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419255" y="92107"/>
            <a:ext cx="7973463" cy="816614"/>
            <a:chOff x="1319983" y="776554"/>
            <a:chExt cx="3861429" cy="816614"/>
          </a:xfrm>
        </p:grpSpPr>
        <p:sp>
          <p:nvSpPr>
            <p:cNvPr id="8" name="7 Rectángulo redondeado"/>
            <p:cNvSpPr/>
            <p:nvPr/>
          </p:nvSpPr>
          <p:spPr>
            <a:xfrm>
              <a:off x="1319983" y="776554"/>
              <a:ext cx="3861429" cy="81661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1325167" y="879640"/>
              <a:ext cx="3758343" cy="476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800" kern="1200" dirty="0" smtClean="0"/>
                <a:t>La pirámide de los incidentes</a:t>
              </a:r>
              <a:endParaRPr lang="es-CL" sz="3300" kern="1200" dirty="0" smtClean="0"/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7129424" y="6406480"/>
            <a:ext cx="1850504" cy="313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1600" b="1" dirty="0">
                <a:solidFill>
                  <a:schemeClr val="tx1"/>
                </a:solidFill>
              </a:rPr>
              <a:t>NPSA </a:t>
            </a:r>
            <a:r>
              <a:rPr lang="es-CL" sz="1600" b="1" dirty="0" err="1">
                <a:solidFill>
                  <a:schemeClr val="tx1"/>
                </a:solidFill>
              </a:rPr>
              <a:t>report</a:t>
            </a:r>
            <a:r>
              <a:rPr lang="es-CL" sz="1600" b="1" dirty="0">
                <a:solidFill>
                  <a:schemeClr val="tx1"/>
                </a:solidFill>
              </a:rPr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26677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348880"/>
            <a:ext cx="7408333" cy="345069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CL" sz="2800" dirty="0" smtClean="0"/>
              <a:t>El impacto de los daños en la atención sanitaria es muy diferente de la de otros incidentes por: </a:t>
            </a:r>
          </a:p>
          <a:p>
            <a:pPr algn="just">
              <a:lnSpc>
                <a:spcPct val="150000"/>
              </a:lnSpc>
            </a:pPr>
            <a:endParaRPr lang="es-CL" sz="2800" dirty="0" smtClean="0"/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CL" sz="2800" dirty="0" smtClean="0"/>
              <a:t>Los pacientes han sido dañado por personas en las que puso su confianza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endParaRPr lang="es-CL" sz="2800" dirty="0" smtClean="0"/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CL" sz="2800" dirty="0" smtClean="0"/>
              <a:t>Los pacientes siguen siendo atendidos por las mismas personas </a:t>
            </a:r>
            <a:endParaRPr lang="es-CL" sz="2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rgbClr val="FFC000"/>
                </a:solidFill>
              </a:rPr>
              <a:t>Implicancias psicológicas </a:t>
            </a:r>
          </a:p>
        </p:txBody>
      </p:sp>
    </p:spTree>
    <p:extLst>
      <p:ext uri="{BB962C8B-B14F-4D97-AF65-F5344CB8AC3E}">
        <p14:creationId xmlns:p14="http://schemas.microsoft.com/office/powerpoint/2010/main" val="36986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8" cy="428133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s-CL" sz="1600" dirty="0"/>
              <a:t>E</a:t>
            </a:r>
            <a:r>
              <a:rPr lang="es-CL" sz="1600" dirty="0" smtClean="0"/>
              <a:t>s una recopilación continua, sistemática, oportuna y confiable de informacion relevante y necesaria sobre algunas condiciones de salud, cuyo análisis e interpretación deben servir como base para la planificación de acciones 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s-CL" sz="1600" dirty="0" smtClean="0"/>
          </a:p>
          <a:p>
            <a:pPr marL="0" indent="0" algn="just">
              <a:lnSpc>
                <a:spcPct val="200000"/>
              </a:lnSpc>
              <a:buNone/>
            </a:pPr>
            <a:r>
              <a:rPr lang="es-CL" sz="1600" b="1" dirty="0" smtClean="0">
                <a:solidFill>
                  <a:srgbClr val="FF0000"/>
                </a:solidFill>
              </a:rPr>
              <a:t>Sistema de vigilancia: </a:t>
            </a:r>
          </a:p>
          <a:p>
            <a:pPr algn="just">
              <a:lnSpc>
                <a:spcPct val="200000"/>
              </a:lnSpc>
            </a:pPr>
            <a:r>
              <a:rPr lang="es-CL" sz="1600" dirty="0" smtClean="0"/>
              <a:t>Activa: busca el evento Ej.: Protocolo de seguimiento de acceso vascular CVC</a:t>
            </a:r>
          </a:p>
          <a:p>
            <a:pPr algn="just">
              <a:lnSpc>
                <a:spcPct val="200000"/>
              </a:lnSpc>
            </a:pPr>
            <a:r>
              <a:rPr lang="es-CL" sz="1600" dirty="0" smtClean="0"/>
              <a:t>Pasiva: es el reporte Ej.: reporte de días catéter  y de eventos de BAC </a:t>
            </a:r>
            <a:endParaRPr lang="es-CL" sz="1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solidFill>
                  <a:srgbClr val="FFC000"/>
                </a:solidFill>
              </a:rPr>
              <a:t>SISTEMA DE VIGILANCIA </a:t>
            </a:r>
          </a:p>
        </p:txBody>
      </p:sp>
    </p:spTree>
    <p:extLst>
      <p:ext uri="{BB962C8B-B14F-4D97-AF65-F5344CB8AC3E}">
        <p14:creationId xmlns:p14="http://schemas.microsoft.com/office/powerpoint/2010/main" val="40422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5766" y="1988840"/>
            <a:ext cx="8568952" cy="403244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s-CL" sz="2000" b="1" dirty="0" smtClean="0"/>
              <a:t>En la mayoría de los casos existe Subregistro   </a:t>
            </a:r>
            <a:endParaRPr lang="es-CL" sz="2000" b="1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s-CL" sz="2000" b="1" dirty="0" smtClean="0"/>
              <a:t>¿</a:t>
            </a:r>
            <a:r>
              <a:rPr lang="es-CL" sz="2000" b="1" dirty="0" smtClean="0"/>
              <a:t>Por que ?</a:t>
            </a:r>
          </a:p>
          <a:p>
            <a:pPr lvl="2">
              <a:lnSpc>
                <a:spcPct val="170000"/>
              </a:lnSpc>
            </a:pPr>
            <a:r>
              <a:rPr lang="es-CL" dirty="0" smtClean="0"/>
              <a:t>No es anónimo </a:t>
            </a:r>
          </a:p>
          <a:p>
            <a:pPr lvl="2">
              <a:lnSpc>
                <a:spcPct val="170000"/>
              </a:lnSpc>
            </a:pPr>
            <a:r>
              <a:rPr lang="es-CL" dirty="0" smtClean="0"/>
              <a:t>Tiene carácter punitivo</a:t>
            </a:r>
          </a:p>
          <a:p>
            <a:pPr lvl="2">
              <a:lnSpc>
                <a:spcPct val="170000"/>
              </a:lnSpc>
            </a:pPr>
            <a:r>
              <a:rPr lang="es-CL" dirty="0" smtClean="0"/>
              <a:t>No existe una cultura de seguridad </a:t>
            </a:r>
          </a:p>
          <a:p>
            <a:pPr lvl="2">
              <a:lnSpc>
                <a:spcPct val="200000"/>
              </a:lnSpc>
            </a:pPr>
            <a:endParaRPr lang="es-CL" sz="1600" dirty="0" smtClean="0"/>
          </a:p>
          <a:p>
            <a:pPr marL="0" indent="0">
              <a:lnSpc>
                <a:spcPct val="200000"/>
              </a:lnSpc>
              <a:buNone/>
            </a:pPr>
            <a:endParaRPr lang="es-CL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solidFill>
                  <a:srgbClr val="FFC000"/>
                </a:solidFill>
              </a:rPr>
              <a:t>Notificación de Incidentes EA y EC </a:t>
            </a:r>
          </a:p>
        </p:txBody>
      </p:sp>
    </p:spTree>
    <p:extLst>
      <p:ext uri="{BB962C8B-B14F-4D97-AF65-F5344CB8AC3E}">
        <p14:creationId xmlns:p14="http://schemas.microsoft.com/office/powerpoint/2010/main" val="297535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5766" y="1988840"/>
            <a:ext cx="8568952" cy="4032448"/>
          </a:xfrm>
        </p:spPr>
        <p:txBody>
          <a:bodyPr>
            <a:normAutofit/>
          </a:bodyPr>
          <a:lstStyle/>
          <a:p>
            <a:pPr lvl="2">
              <a:lnSpc>
                <a:spcPct val="200000"/>
              </a:lnSpc>
            </a:pPr>
            <a:endParaRPr lang="es-CL" sz="1600" dirty="0" smtClean="0"/>
          </a:p>
          <a:p>
            <a:pPr marL="0" indent="0">
              <a:lnSpc>
                <a:spcPct val="200000"/>
              </a:lnSpc>
              <a:buNone/>
            </a:pPr>
            <a:endParaRPr lang="es-CL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solidFill>
                  <a:srgbClr val="FFC000"/>
                </a:solidFill>
              </a:rPr>
              <a:t>Notificación de Incidentes EA y EC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t="17437" r="16110" b="50814"/>
          <a:stretch/>
        </p:blipFill>
        <p:spPr bwMode="auto">
          <a:xfrm>
            <a:off x="251520" y="3068960"/>
            <a:ext cx="8517816" cy="261923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9016" y="6165304"/>
            <a:ext cx="663261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Observatorio</a:t>
            </a:r>
            <a:r>
              <a:rPr lang="es-CL" sz="12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sz="12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de calidad en salud. Boletín informativo Intendencia de Prestadores. N° 3 / Agosto 2017</a:t>
            </a:r>
            <a:endParaRPr lang="es-CL" sz="12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4683" y="2060848"/>
            <a:ext cx="8517815" cy="7231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Encuesta nacional de sistema de notificación y Registro de Eventos adversos en Prestadores Institucionales de Atención abierta   </a:t>
            </a:r>
            <a:endParaRPr lang="es-CL" sz="14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Introducción </a:t>
            </a:r>
          </a:p>
          <a:p>
            <a:r>
              <a:rPr lang="es-CL" dirty="0" smtClean="0"/>
              <a:t>Población en dialisis</a:t>
            </a:r>
          </a:p>
          <a:p>
            <a:r>
              <a:rPr lang="es-CL" dirty="0" smtClean="0"/>
              <a:t>De donde nace el tema de la acreditación</a:t>
            </a:r>
          </a:p>
          <a:p>
            <a:pPr marL="0" indent="0">
              <a:buNone/>
            </a:pPr>
            <a:r>
              <a:rPr lang="es-CL" dirty="0" smtClean="0"/>
              <a:t>De que se compone el proceso</a:t>
            </a:r>
          </a:p>
          <a:p>
            <a:pPr marL="0" indent="0">
              <a:buNone/>
            </a:pPr>
            <a:r>
              <a:rPr lang="es-CL" dirty="0" smtClean="0"/>
              <a:t>Que nos pide la acreditación</a:t>
            </a:r>
          </a:p>
          <a:p>
            <a:pPr marL="0" indent="0">
              <a:buNone/>
            </a:pPr>
            <a:r>
              <a:rPr lang="es-CL" dirty="0" smtClean="0"/>
              <a:t>Definiciones</a:t>
            </a:r>
          </a:p>
          <a:p>
            <a:pPr marL="0" indent="0">
              <a:buNone/>
            </a:pPr>
            <a:r>
              <a:rPr lang="es-CL" dirty="0" smtClean="0"/>
              <a:t>Que es un sistema de vigilancia de eventos Adversos</a:t>
            </a:r>
            <a:r>
              <a:rPr lang="es-CL" dirty="0"/>
              <a:t> </a:t>
            </a:r>
            <a:r>
              <a:rPr lang="es-CL" dirty="0" smtClean="0"/>
              <a:t>(EA)</a:t>
            </a:r>
          </a:p>
          <a:p>
            <a:pPr marL="0" indent="0">
              <a:buNone/>
            </a:pPr>
            <a:r>
              <a:rPr lang="es-CL" dirty="0" smtClean="0"/>
              <a:t>Análisis de los EA </a:t>
            </a:r>
          </a:p>
          <a:p>
            <a:pPr marL="0" indent="0">
              <a:buNone/>
            </a:pPr>
            <a:r>
              <a:rPr lang="es-CL" dirty="0" smtClean="0"/>
              <a:t>Como intervenimos prevención 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s-CL" sz="2400" dirty="0">
                <a:solidFill>
                  <a:srgbClr val="FFC000"/>
                </a:solidFill>
              </a:rPr>
              <a:t>Programa de Vigilancia </a:t>
            </a:r>
            <a:r>
              <a:rPr lang="es-CL" sz="2400" dirty="0" smtClean="0">
                <a:solidFill>
                  <a:srgbClr val="FFC000"/>
                </a:solidFill>
              </a:rPr>
              <a:t>Eventos  Adversos </a:t>
            </a:r>
            <a:br>
              <a:rPr lang="es-CL" sz="2400" dirty="0" smtClean="0">
                <a:solidFill>
                  <a:srgbClr val="FFC000"/>
                </a:solidFill>
              </a:rPr>
            </a:br>
            <a:r>
              <a:rPr lang="es-CL" sz="2400" dirty="0" smtClean="0">
                <a:solidFill>
                  <a:srgbClr val="FFC000"/>
                </a:solidFill>
              </a:rPr>
              <a:t>Análisis </a:t>
            </a:r>
            <a:r>
              <a:rPr lang="es-CL" sz="2400" dirty="0">
                <a:solidFill>
                  <a:srgbClr val="FFC000"/>
                </a:solidFill>
              </a:rPr>
              <a:t>reacciones adversas </a:t>
            </a:r>
            <a:r>
              <a:rPr lang="es-CL" sz="2400" dirty="0" smtClean="0">
                <a:solidFill>
                  <a:srgbClr val="FFC000"/>
                </a:solidFill>
              </a:rPr>
              <a:t>en </a:t>
            </a:r>
            <a:r>
              <a:rPr lang="es-CL" sz="2400" dirty="0">
                <a:solidFill>
                  <a:srgbClr val="FFC000"/>
                </a:solidFill>
              </a:rPr>
              <a:t>hemodiálisis </a:t>
            </a:r>
            <a:r>
              <a:rPr lang="es-CL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s-CL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s-E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403244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s-CL" sz="2000" b="1" dirty="0" smtClean="0"/>
              <a:t>Lo </a:t>
            </a:r>
            <a:r>
              <a:rPr lang="es-CL" sz="2000" b="1" dirty="0" smtClean="0"/>
              <a:t>recomendado es que</a:t>
            </a:r>
            <a:r>
              <a:rPr lang="es-CL" sz="2000" dirty="0" smtClean="0"/>
              <a:t>:</a:t>
            </a:r>
          </a:p>
          <a:p>
            <a:pPr>
              <a:lnSpc>
                <a:spcPct val="200000"/>
              </a:lnSpc>
            </a:pPr>
            <a:r>
              <a:rPr lang="es-CL" sz="2000" dirty="0" smtClean="0"/>
              <a:t>la Notificación tenga carácter anónimo</a:t>
            </a:r>
          </a:p>
          <a:p>
            <a:pPr>
              <a:lnSpc>
                <a:spcPct val="200000"/>
              </a:lnSpc>
            </a:pPr>
            <a:r>
              <a:rPr lang="es-CL" sz="2000" dirty="0" smtClean="0"/>
              <a:t>La idea es el análisis con el fin de identicar los factores que están involucrados en el EA para poder corregir el proceso de atención </a:t>
            </a:r>
          </a:p>
          <a:p>
            <a:pPr>
              <a:lnSpc>
                <a:spcPct val="200000"/>
              </a:lnSpc>
            </a:pPr>
            <a:r>
              <a:rPr lang="es-CL" sz="2000" dirty="0" smtClean="0"/>
              <a:t>En el caso de EA : se requiere  </a:t>
            </a:r>
            <a:r>
              <a:rPr lang="es-CL" sz="2000" dirty="0"/>
              <a:t>a</a:t>
            </a:r>
            <a:r>
              <a:rPr lang="es-CL" sz="2000" dirty="0" smtClean="0"/>
              <a:t>nálisis del evento  a través de un formulario creado para estos fines </a:t>
            </a:r>
            <a:endParaRPr lang="es-CL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solidFill>
                  <a:srgbClr val="FFC000"/>
                </a:solidFill>
              </a:rPr>
              <a:t>Notificación de Incidentes EA y EC </a:t>
            </a:r>
          </a:p>
        </p:txBody>
      </p:sp>
    </p:spTree>
    <p:extLst>
      <p:ext uri="{BB962C8B-B14F-4D97-AF65-F5344CB8AC3E}">
        <p14:creationId xmlns:p14="http://schemas.microsoft.com/office/powerpoint/2010/main" val="40300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396044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s-CL" sz="2600" b="1" dirty="0"/>
              <a:t>Análisis del </a:t>
            </a:r>
            <a:r>
              <a:rPr lang="es-CL" sz="2600" b="1" dirty="0" smtClean="0"/>
              <a:t>evento: Formulario que contiene como mínimo la </a:t>
            </a:r>
            <a:r>
              <a:rPr lang="es-CL" sz="2600" b="1" dirty="0"/>
              <a:t>siguiente información</a:t>
            </a:r>
            <a:r>
              <a:rPr lang="es-CL" sz="2600" b="1" dirty="0" smtClean="0"/>
              <a:t>:</a:t>
            </a:r>
          </a:p>
          <a:p>
            <a:pPr>
              <a:lnSpc>
                <a:spcPct val="220000"/>
              </a:lnSpc>
            </a:pPr>
            <a:r>
              <a:rPr lang="es-CL" sz="2300" dirty="0" smtClean="0"/>
              <a:t>Identificación </a:t>
            </a:r>
            <a:r>
              <a:rPr lang="es-CL" sz="2300" dirty="0"/>
              <a:t>del paciente </a:t>
            </a:r>
          </a:p>
          <a:p>
            <a:pPr>
              <a:lnSpc>
                <a:spcPct val="220000"/>
              </a:lnSpc>
            </a:pPr>
            <a:r>
              <a:rPr lang="es-CL" sz="2300" dirty="0"/>
              <a:t>Descripción del incidente</a:t>
            </a:r>
          </a:p>
          <a:p>
            <a:pPr>
              <a:lnSpc>
                <a:spcPct val="220000"/>
              </a:lnSpc>
            </a:pPr>
            <a:r>
              <a:rPr lang="es-ES" sz="2300" dirty="0"/>
              <a:t>Fecha  y hora de ocurrencia</a:t>
            </a:r>
            <a:endParaRPr lang="es-CL" sz="2300" dirty="0"/>
          </a:p>
          <a:p>
            <a:pPr>
              <a:lnSpc>
                <a:spcPct val="220000"/>
              </a:lnSpc>
            </a:pPr>
            <a:r>
              <a:rPr lang="es-ES" sz="2300" dirty="0"/>
              <a:t>Servicios involucrados en el </a:t>
            </a:r>
            <a:r>
              <a:rPr lang="es-ES" sz="2300" dirty="0" smtClean="0"/>
              <a:t>evento</a:t>
            </a:r>
          </a:p>
          <a:p>
            <a:pPr>
              <a:lnSpc>
                <a:spcPct val="220000"/>
              </a:lnSpc>
            </a:pPr>
            <a:r>
              <a:rPr lang="es-ES" sz="2300" dirty="0"/>
              <a:t>Personal involucrado</a:t>
            </a:r>
            <a:endParaRPr lang="es-CL" sz="2300" dirty="0"/>
          </a:p>
          <a:p>
            <a:pPr>
              <a:lnSpc>
                <a:spcPct val="220000"/>
              </a:lnSpc>
            </a:pPr>
            <a:r>
              <a:rPr lang="es-ES" sz="2300" dirty="0"/>
              <a:t>Identificación del médico y fecha que informa del evento al paciente – familia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rgbClr val="FFC000"/>
                </a:solidFill>
              </a:rPr>
              <a:t>Notificación de Incidentes EA y EC </a:t>
            </a:r>
          </a:p>
        </p:txBody>
      </p:sp>
    </p:spTree>
    <p:extLst>
      <p:ext uri="{BB962C8B-B14F-4D97-AF65-F5344CB8AC3E}">
        <p14:creationId xmlns:p14="http://schemas.microsoft.com/office/powerpoint/2010/main" val="36717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200" b="1" dirty="0"/>
              <a:t>Análisis del </a:t>
            </a:r>
            <a:r>
              <a:rPr lang="es-CL" sz="2200" b="1" dirty="0" smtClean="0"/>
              <a:t>evento</a:t>
            </a:r>
          </a:p>
          <a:p>
            <a:pPr>
              <a:lnSpc>
                <a:spcPct val="200000"/>
              </a:lnSpc>
            </a:pPr>
            <a:r>
              <a:rPr lang="es-ES" sz="1800" dirty="0" smtClean="0"/>
              <a:t>Qué </a:t>
            </a:r>
            <a:r>
              <a:rPr lang="es-ES" sz="1800" dirty="0"/>
              <a:t>ocurrió?</a:t>
            </a:r>
          </a:p>
          <a:p>
            <a:pPr>
              <a:lnSpc>
                <a:spcPct val="150000"/>
              </a:lnSpc>
            </a:pPr>
            <a:r>
              <a:rPr lang="es-ES" sz="1800" dirty="0"/>
              <a:t>¿Por qué ocurrió?</a:t>
            </a:r>
          </a:p>
          <a:p>
            <a:pPr>
              <a:lnSpc>
                <a:spcPct val="150000"/>
              </a:lnSpc>
            </a:pPr>
            <a:r>
              <a:rPr lang="es-ES" sz="1800" dirty="0"/>
              <a:t>¿Qué  falló</a:t>
            </a:r>
            <a:r>
              <a:rPr lang="es-ES" sz="1800" dirty="0" smtClean="0"/>
              <a:t>?</a:t>
            </a:r>
          </a:p>
          <a:p>
            <a:pPr marL="0" indent="0">
              <a:lnSpc>
                <a:spcPct val="200000"/>
              </a:lnSpc>
              <a:buNone/>
            </a:pPr>
            <a:endParaRPr lang="es-ES" sz="1800" dirty="0"/>
          </a:p>
          <a:p>
            <a:pPr>
              <a:lnSpc>
                <a:spcPct val="120000"/>
              </a:lnSpc>
            </a:pPr>
            <a:r>
              <a:rPr lang="es-ES" sz="1800" dirty="0"/>
              <a:t>Acciones adoptadas  para evitar que se repita el evento</a:t>
            </a:r>
          </a:p>
          <a:p>
            <a:pPr>
              <a:lnSpc>
                <a:spcPct val="120000"/>
              </a:lnSpc>
            </a:pPr>
            <a:r>
              <a:rPr lang="es-ES" sz="1800" dirty="0"/>
              <a:t>Plazo para evaluar la intervención</a:t>
            </a:r>
          </a:p>
          <a:p>
            <a:pPr>
              <a:lnSpc>
                <a:spcPct val="120000"/>
              </a:lnSpc>
            </a:pPr>
            <a:r>
              <a:rPr lang="es-ES" sz="1800" dirty="0"/>
              <a:t>Según el análisis del evento,  se clasifica en </a:t>
            </a:r>
            <a:r>
              <a:rPr lang="es-ES" sz="1800" b="1" dirty="0"/>
              <a:t>prevenible, no prevenible </a:t>
            </a:r>
            <a:endParaRPr lang="es-CL" sz="18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Autofit/>
          </a:bodyPr>
          <a:lstStyle/>
          <a:p>
            <a:r>
              <a:rPr lang="es-CL" sz="4000" dirty="0">
                <a:solidFill>
                  <a:srgbClr val="FFC000"/>
                </a:solidFill>
              </a:rPr>
              <a:t>Notificación de Incidentes EA y EC </a:t>
            </a:r>
          </a:p>
        </p:txBody>
      </p:sp>
    </p:spTree>
    <p:extLst>
      <p:ext uri="{BB962C8B-B14F-4D97-AF65-F5344CB8AC3E}">
        <p14:creationId xmlns:p14="http://schemas.microsoft.com/office/powerpoint/2010/main" val="39026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78539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s-CL" sz="1800" b="1" dirty="0" smtClean="0"/>
              <a:t>Diagrama de Ishikawa, causa - efecto o espina de pescado</a:t>
            </a:r>
            <a:r>
              <a:rPr lang="es-CL" sz="1800" dirty="0" smtClean="0"/>
              <a:t>:</a:t>
            </a:r>
          </a:p>
          <a:p>
            <a:pPr marL="0" indent="0">
              <a:buNone/>
            </a:pPr>
            <a:r>
              <a:rPr lang="es-CL" sz="1800" dirty="0" smtClean="0"/>
              <a:t>Es una representación grafica</a:t>
            </a:r>
            <a:endParaRPr lang="es-CL" dirty="0" smtClean="0"/>
          </a:p>
          <a:p>
            <a:pPr>
              <a:lnSpc>
                <a:spcPct val="150000"/>
              </a:lnSpc>
            </a:pPr>
            <a:r>
              <a:rPr lang="es-CL" sz="1800" dirty="0" smtClean="0"/>
              <a:t>En que se definen e identifican los problemas </a:t>
            </a:r>
          </a:p>
          <a:p>
            <a:pPr>
              <a:lnSpc>
                <a:spcPct val="150000"/>
              </a:lnSpc>
            </a:pPr>
            <a:r>
              <a:rPr lang="es-CL" sz="1800" dirty="0" smtClean="0"/>
              <a:t>Permite el análisis causal </a:t>
            </a:r>
          </a:p>
          <a:p>
            <a:endParaRPr lang="es-CL" sz="1800" dirty="0" smtClean="0"/>
          </a:p>
          <a:p>
            <a:pPr>
              <a:lnSpc>
                <a:spcPct val="150000"/>
              </a:lnSpc>
            </a:pPr>
            <a:r>
              <a:rPr lang="es-CL" sz="1800" dirty="0" smtClean="0"/>
              <a:t>Permite la participación de todos los integrantes del equipo (lluvia de ideas)</a:t>
            </a:r>
          </a:p>
          <a:p>
            <a:pPr>
              <a:lnSpc>
                <a:spcPct val="150000"/>
              </a:lnSpc>
            </a:pPr>
            <a:r>
              <a:rPr lang="es-CL" sz="1800" dirty="0" smtClean="0"/>
              <a:t>Es considerado un excelente medio para que el equipo pueda entender un problema complejo</a:t>
            </a:r>
          </a:p>
          <a:p>
            <a:endParaRPr lang="es-CL" sz="2600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rgbClr val="FFC000"/>
                </a:solidFill>
              </a:rPr>
              <a:t>Análisis Causa efecto </a:t>
            </a:r>
          </a:p>
        </p:txBody>
      </p:sp>
    </p:spTree>
    <p:extLst>
      <p:ext uri="{BB962C8B-B14F-4D97-AF65-F5344CB8AC3E}">
        <p14:creationId xmlns:p14="http://schemas.microsoft.com/office/powerpoint/2010/main" val="239245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22403" r="1886" b="13793"/>
          <a:stretch/>
        </p:blipFill>
        <p:spPr bwMode="auto">
          <a:xfrm>
            <a:off x="204953" y="908720"/>
            <a:ext cx="8759536" cy="5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3248324" y="6021288"/>
            <a:ext cx="2619819" cy="144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826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23596" r="4913" b="21553"/>
          <a:stretch/>
        </p:blipFill>
        <p:spPr bwMode="auto">
          <a:xfrm>
            <a:off x="148839" y="693926"/>
            <a:ext cx="8599625" cy="535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3388596" y="700786"/>
            <a:ext cx="3199627" cy="3600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57557" y="1063016"/>
            <a:ext cx="1130299" cy="4937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7487816" y="3179938"/>
            <a:ext cx="1260648" cy="11131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400" dirty="0">
                <a:solidFill>
                  <a:schemeClr val="accent1">
                    <a:lumMod val="75000"/>
                  </a:schemeClr>
                </a:solidFill>
                <a:effectLst/>
                <a:ea typeface="Calibri"/>
                <a:cs typeface="Times New Roman"/>
              </a:rPr>
              <a:t> </a:t>
            </a:r>
            <a:endParaRPr lang="es-CL" sz="1200" b="1" dirty="0">
              <a:solidFill>
                <a:schemeClr val="accent1">
                  <a:lumMod val="75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487816" y="3180920"/>
            <a:ext cx="1531967" cy="111315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CL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C</a:t>
            </a:r>
            <a:r>
              <a:rPr lang="es-CL" sz="1200" b="1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onexión de paciente a circuito equivocado </a:t>
            </a:r>
            <a:endParaRPr lang="es-CL" sz="1200" b="1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57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823438"/>
              </p:ext>
            </p:extLst>
          </p:nvPr>
        </p:nvGraphicFramePr>
        <p:xfrm>
          <a:off x="611560" y="1484784"/>
          <a:ext cx="8064895" cy="4978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1296144"/>
                <a:gridCol w="1937514"/>
                <a:gridCol w="1173011"/>
                <a:gridCol w="1153123"/>
                <a:gridCol w="1136951"/>
              </a:tblGrid>
              <a:tr h="692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FFC000"/>
                          </a:solidFill>
                          <a:latin typeface="+mj-lt"/>
                          <a:ea typeface="+mj-ea"/>
                          <a:cs typeface="+mj-cs"/>
                        </a:rPr>
                        <a:t>Causa   detectada</a:t>
                      </a:r>
                      <a:endParaRPr lang="es-CL" sz="1400" b="1" kern="1200" dirty="0">
                        <a:solidFill>
                          <a:srgbClr val="FFC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FFC000"/>
                          </a:solidFill>
                          <a:latin typeface="+mj-lt"/>
                          <a:ea typeface="+mj-ea"/>
                          <a:cs typeface="+mj-cs"/>
                        </a:rPr>
                        <a:t>Objetivo de mejora</a:t>
                      </a:r>
                      <a:endParaRPr lang="es-CL" sz="1400" b="1" kern="1200" dirty="0">
                        <a:solidFill>
                          <a:srgbClr val="FFC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CL" sz="1400" b="1" kern="1200" dirty="0" smtClean="0">
                          <a:solidFill>
                            <a:srgbClr val="FFC000"/>
                          </a:solidFill>
                          <a:latin typeface="+mj-lt"/>
                          <a:ea typeface="+mj-ea"/>
                          <a:cs typeface="+mj-cs"/>
                        </a:rPr>
                        <a:t>Acciones preventivas</a:t>
                      </a:r>
                      <a:endParaRPr lang="es-CL" sz="1400" b="1" kern="1200" dirty="0">
                        <a:solidFill>
                          <a:srgbClr val="FFC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CL" sz="1400" b="1" kern="1200" dirty="0" smtClean="0">
                          <a:solidFill>
                            <a:srgbClr val="FFC000"/>
                          </a:solidFill>
                          <a:latin typeface="+mj-lt"/>
                          <a:ea typeface="+mj-ea"/>
                          <a:cs typeface="+mj-cs"/>
                        </a:rPr>
                        <a:t>Resultados esperados </a:t>
                      </a:r>
                      <a:endParaRPr lang="es-CL" sz="1400" b="1" kern="1200" dirty="0">
                        <a:solidFill>
                          <a:srgbClr val="FFC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CL" sz="1400" b="1" kern="1200" dirty="0" smtClean="0">
                          <a:solidFill>
                            <a:srgbClr val="FFC000"/>
                          </a:solidFill>
                          <a:latin typeface="+mj-lt"/>
                          <a:ea typeface="+mj-ea"/>
                          <a:cs typeface="+mj-cs"/>
                        </a:rPr>
                        <a:t>Responsables</a:t>
                      </a:r>
                      <a:endParaRPr lang="es-CL" sz="1400" b="1" kern="1200" dirty="0">
                        <a:solidFill>
                          <a:srgbClr val="FFC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CL" sz="1400" b="1" kern="1200" dirty="0" smtClean="0">
                          <a:solidFill>
                            <a:srgbClr val="FFC000"/>
                          </a:solidFill>
                          <a:latin typeface="+mj-lt"/>
                          <a:ea typeface="+mj-ea"/>
                          <a:cs typeface="+mj-cs"/>
                        </a:rPr>
                        <a:t>Fecha cumplimiento </a:t>
                      </a:r>
                      <a:endParaRPr lang="es-CL" sz="1400" b="1" kern="1200" dirty="0">
                        <a:solidFill>
                          <a:srgbClr val="FFC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376711"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</a:pPr>
                      <a:endParaRPr lang="es-E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95250" indent="0" algn="l">
                        <a:spcAft>
                          <a:spcPts val="0"/>
                        </a:spcAft>
                      </a:pPr>
                      <a:endParaRPr lang="es-E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95250" indent="0" algn="l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Rutinización </a:t>
                      </a:r>
                    </a:p>
                    <a:p>
                      <a:pPr marL="95250" indent="0" algn="l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del </a:t>
                      </a:r>
                      <a:r>
                        <a:rPr lang="es-E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proceso </a:t>
                      </a:r>
                      <a:endParaRPr lang="es-E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95250" indent="0" algn="l">
                        <a:spcAft>
                          <a:spcPts val="0"/>
                        </a:spcAft>
                      </a:pPr>
                      <a:endParaRPr lang="es-E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95250" indent="0" algn="l">
                        <a:spcAft>
                          <a:spcPts val="0"/>
                        </a:spcAft>
                      </a:pPr>
                      <a:endParaRPr lang="es-CL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95250" indent="0"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Falta </a:t>
                      </a:r>
                      <a:r>
                        <a:rPr lang="es-E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de</a:t>
                      </a:r>
                      <a:r>
                        <a:rPr lang="es-ES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 c</a:t>
                      </a:r>
                      <a:r>
                        <a:rPr lang="es-E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oncentración</a:t>
                      </a:r>
                      <a:endParaRPr lang="es-CL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Evitar </a:t>
                      </a:r>
                      <a:r>
                        <a:rPr lang="es-E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nuevo incidente</a:t>
                      </a:r>
                      <a:endParaRPr lang="es-CL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952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Reunión clínica con todo   el equipo para su análisis  (lluvia de ideas)</a:t>
                      </a:r>
                    </a:p>
                    <a:p>
                      <a:pPr marL="952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Análisis causa raíz </a:t>
                      </a:r>
                    </a:p>
                    <a:p>
                      <a:pPr marL="952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95250" indent="82550" algn="l" rtl="0" eaLnBrk="1" fontAlgn="b" latinLnBrk="0" hangingPunct="1"/>
                      <a:endParaRPr kumimoji="0" lang="es-CL" sz="1400" b="1" u="none" strike="noStrik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5250" indent="0" algn="l" rtl="0" eaLnBrk="1" fontAlgn="b" latinLnBrk="0" hangingPunct="1"/>
                      <a:r>
                        <a:rPr lang="es-CL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Difusión de la  norma </a:t>
                      </a:r>
                    </a:p>
                    <a:p>
                      <a:pPr marL="95250" indent="0" algn="l" rtl="0" eaLnBrk="1" fontAlgn="b" latinLnBrk="0" hangingPunct="1"/>
                      <a:endParaRPr lang="es-CL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95250" indent="0" algn="l" rtl="0" eaLnBrk="1" fontAlgn="b" latinLnBrk="0" hangingPunct="1"/>
                      <a:endParaRPr lang="es-CL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fontAlgn="b" latinLnBrk="0" hangingPunct="1"/>
                      <a:r>
                        <a:rPr lang="es-CL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100% de </a:t>
                      </a:r>
                      <a:r>
                        <a:rPr lang="es-CL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asistencia a</a:t>
                      </a:r>
                    </a:p>
                    <a:p>
                      <a:pPr marL="95250" indent="0" algn="l" defTabSz="914400" rtl="0" eaLnBrk="1" fontAlgn="b" latinLnBrk="0" hangingPunct="1"/>
                      <a:r>
                        <a:rPr lang="es-CL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reunión técnica </a:t>
                      </a:r>
                      <a:endParaRPr lang="es-CL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fontAlgn="b" latinLnBrk="0" hangingPunct="1"/>
                      <a:r>
                        <a:rPr lang="es-CL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Enfermera </a:t>
                      </a:r>
                    </a:p>
                    <a:p>
                      <a:pPr marL="95250" indent="0" algn="l" defTabSz="914400" rtl="0" eaLnBrk="1" fontAlgn="b" latinLnBrk="0" hangingPunct="1"/>
                      <a:r>
                        <a:rPr lang="es-CL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coordinadora</a:t>
                      </a:r>
                      <a:endParaRPr lang="es-CL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fontAlgn="b" latinLnBrk="0" hangingPunct="1"/>
                      <a:r>
                        <a:rPr lang="es-CL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Un mes</a:t>
                      </a:r>
                      <a:endParaRPr lang="es-CL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56760">
                <a:tc>
                  <a:txBody>
                    <a:bodyPr/>
                    <a:lstStyle/>
                    <a:p>
                      <a:pPr marL="95250" indent="0" algn="l" rtl="0" eaLnBrk="1" fontAlgn="b" latinLnBrk="0" hangingPunct="1"/>
                      <a:endParaRPr kumimoji="0" lang="es-CL" sz="12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rtl="0" eaLnBrk="1" fontAlgn="b" latinLnBrk="0" hangingPunct="1"/>
                      <a:endParaRPr kumimoji="0" lang="es-CL" sz="12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Supervisión de </a:t>
                      </a:r>
                    </a:p>
                    <a:p>
                      <a:pPr marL="1778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cumplimiento de la </a:t>
                      </a:r>
                    </a:p>
                    <a:p>
                      <a:pPr marL="1778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norma</a:t>
                      </a:r>
                    </a:p>
                    <a:p>
                      <a:pPr marL="0" algn="l" rtl="0" eaLnBrk="1" fontAlgn="b" latinLnBrk="0" hangingPunct="1"/>
                      <a:endParaRPr kumimoji="0" lang="es-CL" sz="1200" b="1" u="none" strike="noStrik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fontAlgn="b" latinLnBrk="0" hangingPunct="1"/>
                      <a:endParaRPr kumimoji="0" lang="es-CL" sz="12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fontAlgn="b" latinLnBrk="0" hangingPunct="1"/>
                      <a:endParaRPr lang="es-CL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95250" indent="0" algn="l" defTabSz="914400" rtl="0" eaLnBrk="1" fontAlgn="b" latinLnBrk="0" hangingPunct="1"/>
                      <a:endParaRPr lang="es-CL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95250" indent="0" algn="l" defTabSz="914400" rtl="0" eaLnBrk="1" fontAlgn="b" latinLnBrk="0" hangingPunct="1"/>
                      <a:r>
                        <a:rPr lang="es-CL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Cumplimiento </a:t>
                      </a:r>
                      <a:r>
                        <a:rPr lang="es-CL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de norma </a:t>
                      </a:r>
                      <a:r>
                        <a:rPr lang="es-CL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en todas </a:t>
                      </a:r>
                      <a:r>
                        <a:rPr lang="es-CL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sus </a:t>
                      </a:r>
                      <a:r>
                        <a:rPr lang="es-CL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etapas</a:t>
                      </a:r>
                    </a:p>
                    <a:p>
                      <a:pPr marL="95250" indent="0" algn="l" defTabSz="914400" rtl="0" eaLnBrk="1" fontAlgn="b" latinLnBrk="0" hangingPunct="1"/>
                      <a:endParaRPr lang="es-CL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95250" indent="0" algn="l" defTabSz="914400" rtl="0" eaLnBrk="1" fontAlgn="b" latinLnBrk="0" hangingPunct="1"/>
                      <a:endParaRPr lang="es-CL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95250" indent="0" algn="l" defTabSz="914400" rtl="0" eaLnBrk="1" fontAlgn="b" latinLnBrk="0" hangingPunct="1"/>
                      <a:endParaRPr lang="es-CL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95250" indent="0" algn="l" defTabSz="914400" rtl="0" eaLnBrk="1" fontAlgn="b" latinLnBrk="0" hangingPunct="1"/>
                      <a:endParaRPr lang="es-CL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fontAlgn="b" latinLnBrk="0" hangingPunct="1"/>
                      <a:r>
                        <a:rPr lang="es-CL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Enfermeras </a:t>
                      </a:r>
                    </a:p>
                    <a:p>
                      <a:pPr marL="95250" indent="0" algn="l" defTabSz="914400" rtl="0" eaLnBrk="1" fontAlgn="b" latinLnBrk="0" hangingPunct="1"/>
                      <a:r>
                        <a:rPr lang="es-CL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Clínicas </a:t>
                      </a:r>
                    </a:p>
                    <a:p>
                      <a:pPr marL="0" algn="l" defTabSz="914400" rtl="0" eaLnBrk="1" fontAlgn="b" latinLnBrk="0" hangingPunct="1"/>
                      <a:endParaRPr lang="es-CL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algn="l" defTabSz="914400" rtl="0" eaLnBrk="1" fontAlgn="b" latinLnBrk="0" hangingPunct="1"/>
                      <a:endParaRPr lang="es-CL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algn="l" defTabSz="914400" rtl="0" eaLnBrk="1" fontAlgn="b" latinLnBrk="0" hangingPunct="1"/>
                      <a:endParaRPr lang="es-CL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algn="l" defTabSz="914400" rtl="0" eaLnBrk="1" fontAlgn="b" latinLnBrk="0" hangingPunct="1"/>
                      <a:endParaRPr lang="es-CL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fontAlgn="b" latinLnBrk="0" hangingPunct="1"/>
                      <a:r>
                        <a:rPr lang="es-CL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</a:p>
                    <a:p>
                      <a:pPr marL="95250" indent="0" algn="l" defTabSz="914400" rtl="0" eaLnBrk="1" fontAlgn="b" latinLnBrk="0" hangingPunct="1"/>
                      <a:r>
                        <a:rPr lang="es-CL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A largo plazo </a:t>
                      </a:r>
                    </a:p>
                    <a:p>
                      <a:pPr marL="95250" indent="0" algn="l" defTabSz="914400" rtl="0" eaLnBrk="1" fontAlgn="b" latinLnBrk="0" hangingPunct="1"/>
                      <a:endParaRPr lang="es-CL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95250" indent="0" algn="l" defTabSz="914400" rtl="0" eaLnBrk="1" fontAlgn="b" latinLnBrk="0" hangingPunct="1"/>
                      <a:endParaRPr lang="es-CL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95250" indent="0" algn="l" defTabSz="914400" rtl="0" eaLnBrk="1" fontAlgn="b" latinLnBrk="0" hangingPunct="1"/>
                      <a:endParaRPr lang="es-CL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95250" indent="0" algn="l" defTabSz="914400" rtl="0" eaLnBrk="1" fontAlgn="b" latinLnBrk="0" hangingPunct="1"/>
                      <a:endParaRPr lang="es-CL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95250" indent="0" algn="l" defTabSz="914400" rtl="0" eaLnBrk="1" fontAlgn="b" latinLnBrk="0" hangingPunct="1"/>
                      <a:endParaRPr lang="es-CL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95250" indent="0" algn="l" defTabSz="914400" rtl="0" eaLnBrk="1" fontAlgn="b" latinLnBrk="0" hangingPunct="1"/>
                      <a:endParaRPr lang="es-CL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CL" sz="4000" dirty="0" smtClean="0">
                <a:solidFill>
                  <a:srgbClr val="FFC000"/>
                </a:solidFill>
              </a:rPr>
              <a:t>Plan de Mejora </a:t>
            </a:r>
            <a:endParaRPr lang="es-CL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204864"/>
            <a:ext cx="7408333" cy="34506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s-CL" sz="2800" dirty="0" smtClean="0"/>
              <a:t>Compromiso </a:t>
            </a:r>
          </a:p>
          <a:p>
            <a:pPr>
              <a:lnSpc>
                <a:spcPct val="150000"/>
              </a:lnSpc>
            </a:pPr>
            <a:r>
              <a:rPr lang="es-CL" sz="2800" dirty="0" smtClean="0"/>
              <a:t>Trabajo en equipo </a:t>
            </a:r>
          </a:p>
          <a:p>
            <a:pPr>
              <a:lnSpc>
                <a:spcPct val="150000"/>
              </a:lnSpc>
            </a:pPr>
            <a:r>
              <a:rPr lang="es-CL" sz="2800" dirty="0" smtClean="0"/>
              <a:t>Cambio cultural hacia la calidad</a:t>
            </a:r>
          </a:p>
          <a:p>
            <a:pPr>
              <a:lnSpc>
                <a:spcPct val="150000"/>
              </a:lnSpc>
            </a:pPr>
            <a:r>
              <a:rPr lang="es-CL" sz="2800" dirty="0" smtClean="0"/>
              <a:t>Instalar la calidad</a:t>
            </a:r>
          </a:p>
          <a:p>
            <a:pPr>
              <a:lnSpc>
                <a:spcPct val="150000"/>
              </a:lnSpc>
            </a:pPr>
            <a:r>
              <a:rPr lang="es-CL" sz="2800" dirty="0" smtClean="0"/>
              <a:t>Ordenamiento de los procesos</a:t>
            </a:r>
          </a:p>
          <a:p>
            <a:pPr>
              <a:lnSpc>
                <a:spcPct val="150000"/>
              </a:lnSpc>
            </a:pPr>
            <a:r>
              <a:rPr lang="es-CL" sz="2800" dirty="0" smtClean="0"/>
              <a:t>Medir, medir, medir «si no se mide no existe» </a:t>
            </a:r>
            <a:endParaRPr lang="es-CL" sz="2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solidFill>
                  <a:srgbClr val="FFC000"/>
                </a:solidFill>
              </a:rPr>
              <a:t>Factores relacionados con el éxito </a:t>
            </a:r>
          </a:p>
        </p:txBody>
      </p:sp>
      <p:pic>
        <p:nvPicPr>
          <p:cNvPr id="4" name="Picture 3" descr="C:\Users\Víctor\Desktop\desca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040570"/>
            <a:ext cx="2036501" cy="203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250000"/>
              </a:lnSpc>
              <a:buNone/>
            </a:pPr>
            <a:r>
              <a:rPr lang="es-CL" sz="2800" b="1" dirty="0" smtClean="0"/>
              <a:t>Hay algunos pacientes a los que no podemos ayudar pero no hay ninguno al que no podemos dañar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CL" sz="28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s-CL" sz="2800" dirty="0"/>
          </a:p>
          <a:p>
            <a:pPr marL="0" indent="0">
              <a:lnSpc>
                <a:spcPct val="150000"/>
              </a:lnSpc>
              <a:buNone/>
            </a:pPr>
            <a:r>
              <a:rPr lang="es-CL" sz="1200" b="1" dirty="0" smtClean="0"/>
              <a:t>Bloomfield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sz="1200" b="1" dirty="0" smtClean="0"/>
              <a:t>Universidad de Stanford</a:t>
            </a:r>
            <a:endParaRPr lang="es-CL" sz="1200" b="1" dirty="0"/>
          </a:p>
        </p:txBody>
      </p:sp>
    </p:spTree>
    <p:extLst>
      <p:ext uri="{BB962C8B-B14F-4D97-AF65-F5344CB8AC3E}">
        <p14:creationId xmlns:p14="http://schemas.microsoft.com/office/powerpoint/2010/main" val="22015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25658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65087" indent="0" fontAlgn="auto">
              <a:lnSpc>
                <a:spcPct val="25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endParaRPr lang="es-E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350837" indent="-285750" fontAlgn="auto">
              <a:lnSpc>
                <a:spcPct val="250000"/>
              </a:lnSpc>
              <a:buClr>
                <a:schemeClr val="accent6">
                  <a:lumMod val="75000"/>
                </a:schemeClr>
              </a:buClr>
              <a:defRPr/>
            </a:pPr>
            <a:endParaRPr lang="es-CL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fontAlgn="auto">
              <a:lnSpc>
                <a:spcPct val="250000"/>
              </a:lnSpc>
              <a:buClr>
                <a:schemeClr val="accent6">
                  <a:lumMod val="75000"/>
                </a:schemeClr>
              </a:buClr>
              <a:defRPr/>
            </a:pPr>
            <a:endParaRPr lang="es-E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250000"/>
              </a:lnSpc>
              <a:buClr>
                <a:schemeClr val="accent6">
                  <a:lumMod val="75000"/>
                </a:schemeClr>
              </a:buClr>
              <a:defRPr/>
            </a:pPr>
            <a:endParaRPr lang="es-E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2476"/>
            <a:ext cx="3344850" cy="237626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088067" cy="4121035"/>
          </a:xfrm>
          <a:prstGeom prst="rect">
            <a:avLst/>
          </a:prstGeom>
        </p:spPr>
      </p:pic>
      <p:pic>
        <p:nvPicPr>
          <p:cNvPr id="6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49028"/>
            <a:ext cx="3016999" cy="23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4" t="9996" r="25106" b="23095"/>
          <a:stretch/>
        </p:blipFill>
        <p:spPr bwMode="auto">
          <a:xfrm>
            <a:off x="457200" y="1015980"/>
            <a:ext cx="3110205" cy="2881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4" t="25322" r="22201" b="26786"/>
          <a:stretch/>
        </p:blipFill>
        <p:spPr bwMode="auto">
          <a:xfrm>
            <a:off x="4201175" y="2204864"/>
            <a:ext cx="4233375" cy="2808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188640"/>
            <a:ext cx="8229600" cy="642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3600" dirty="0" smtClean="0">
                <a:solidFill>
                  <a:srgbClr val="FFC000"/>
                </a:solidFill>
              </a:rPr>
              <a:t>Población en Hemodiálisis</a:t>
            </a:r>
            <a:endParaRPr lang="es-CL" dirty="0">
              <a:solidFill>
                <a:srgbClr val="FFC000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6671724" y="3069712"/>
            <a:ext cx="942778" cy="17994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5035865" y="5422750"/>
            <a:ext cx="3635256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002060"/>
                </a:solidFill>
              </a:rPr>
              <a:t>Población susceptible: morbilidad, eventos adversos </a:t>
            </a:r>
            <a:r>
              <a:rPr lang="es-CL" sz="1200" dirty="0" smtClean="0">
                <a:solidFill>
                  <a:srgbClr val="002060"/>
                </a:solidFill>
              </a:rPr>
              <a:t> </a:t>
            </a:r>
            <a:endParaRPr lang="es-CL" sz="1200" dirty="0">
              <a:solidFill>
                <a:srgbClr val="00206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6370" y="6097224"/>
            <a:ext cx="3841574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/>
              <a:t>XXXVI CUENTA DE HEMODIÁLISIS CRÓNICA (HDC) EN CHILE (AL 31 DE AGOSTO DE 2016</a:t>
            </a:r>
            <a:r>
              <a:rPr lang="es-CL" sz="1100" b="1" dirty="0" smtClean="0"/>
              <a:t>)</a:t>
            </a:r>
            <a:r>
              <a:rPr lang="es-CL" sz="1100" b="1" dirty="0"/>
              <a:t> Dr. HUGO POBLETE </a:t>
            </a:r>
            <a:r>
              <a:rPr lang="es-CL" sz="1100" b="1" dirty="0" smtClean="0"/>
              <a:t>B.</a:t>
            </a:r>
            <a:endParaRPr lang="es-CL" sz="1100" b="1" dirty="0">
              <a:solidFill>
                <a:srgbClr val="002060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1259632" y="3212976"/>
            <a:ext cx="648072" cy="36004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17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188640"/>
            <a:ext cx="8229600" cy="642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3600" dirty="0" smtClean="0">
                <a:solidFill>
                  <a:srgbClr val="FFC000"/>
                </a:solidFill>
              </a:rPr>
              <a:t>Población en Hemodiálisis</a:t>
            </a:r>
            <a:endParaRPr lang="es-CL" dirty="0">
              <a:solidFill>
                <a:srgbClr val="FFC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5" t="27803" r="19903" b="21601"/>
          <a:stretch/>
        </p:blipFill>
        <p:spPr bwMode="auto">
          <a:xfrm>
            <a:off x="917992" y="1100410"/>
            <a:ext cx="7308016" cy="478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295636" y="6218083"/>
            <a:ext cx="6552728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rgbClr val="002060"/>
                </a:solidFill>
              </a:rPr>
              <a:t>Factores </a:t>
            </a:r>
            <a:r>
              <a:rPr lang="es-CL" sz="2000" b="1" dirty="0" smtClean="0">
                <a:solidFill>
                  <a:srgbClr val="002060"/>
                </a:solidFill>
              </a:rPr>
              <a:t>intrínsecos</a:t>
            </a:r>
            <a:r>
              <a:rPr lang="es-CL" sz="2000" b="1" dirty="0" smtClean="0">
                <a:solidFill>
                  <a:srgbClr val="002060"/>
                </a:solidFill>
              </a:rPr>
              <a:t> del paciente / Prácticas clínicas </a:t>
            </a:r>
            <a:endParaRPr lang="es-CL" sz="2000" dirty="0">
              <a:solidFill>
                <a:srgbClr val="00206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772714" y="4365104"/>
            <a:ext cx="89563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CL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s-CL" sz="2000" b="1" dirty="0" smtClean="0">
                <a:solidFill>
                  <a:srgbClr val="002060"/>
                </a:solidFill>
              </a:rPr>
              <a:t>2,3% </a:t>
            </a:r>
            <a:endParaRPr lang="es-CL" sz="2000" dirty="0">
              <a:solidFill>
                <a:srgbClr val="00206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43608" y="4293096"/>
            <a:ext cx="6840760" cy="122413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27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" t="9288" r="7670" b="9996"/>
          <a:stretch/>
        </p:blipFill>
        <p:spPr bwMode="auto">
          <a:xfrm>
            <a:off x="1072055" y="545596"/>
            <a:ext cx="6691712" cy="583573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5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8394" y="1700808"/>
            <a:ext cx="8229600" cy="1143000"/>
          </a:xfrm>
        </p:spPr>
        <p:txBody>
          <a:bodyPr/>
          <a:lstStyle/>
          <a:p>
            <a:r>
              <a:rPr lang="es-CL" dirty="0" smtClean="0"/>
              <a:t>NORMA TECNICA 2011 n° 120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11163" r="7704" b="3949"/>
          <a:stretch/>
        </p:blipFill>
        <p:spPr bwMode="auto">
          <a:xfrm>
            <a:off x="312545" y="540233"/>
            <a:ext cx="8352928" cy="63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>
            <a:off x="2267744" y="3754759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1043608" y="4941168"/>
            <a:ext cx="6840760" cy="57606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4067944" y="2708921"/>
            <a:ext cx="3689739" cy="150303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01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>
                <a:solidFill>
                  <a:srgbClr val="FFC000"/>
                </a:solidFill>
              </a:rPr>
              <a:t>ESTANDAR CENTROS DE DIALISIS</a:t>
            </a:r>
            <a:r>
              <a:rPr lang="es-CL" sz="4000" dirty="0" smtClean="0"/>
              <a:t> </a:t>
            </a:r>
            <a:endParaRPr lang="es-CL" sz="4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06262" y="3726932"/>
            <a:ext cx="1513564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2060"/>
                </a:solidFill>
              </a:rPr>
              <a:t>9 ámbitos </a:t>
            </a:r>
            <a:r>
              <a:rPr lang="es-CL" sz="2000" dirty="0" smtClean="0"/>
              <a:t> </a:t>
            </a:r>
            <a:endParaRPr lang="es-CL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047180" y="3716163"/>
            <a:ext cx="2160105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2060"/>
                </a:solidFill>
              </a:rPr>
              <a:t>43 características </a:t>
            </a:r>
            <a:endParaRPr lang="es-CL" sz="2000" dirty="0">
              <a:solidFill>
                <a:srgbClr val="00206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17398" y="3716163"/>
            <a:ext cx="2016224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2060"/>
                </a:solidFill>
              </a:rPr>
              <a:t>9 obligatorias </a:t>
            </a:r>
            <a:endParaRPr lang="es-CL" sz="2000" dirty="0">
              <a:solidFill>
                <a:srgbClr val="00206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732240" y="2492896"/>
            <a:ext cx="2016224" cy="38318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b="1" dirty="0" smtClean="0">
                <a:solidFill>
                  <a:srgbClr val="002060"/>
                </a:solidFill>
              </a:rPr>
              <a:t>DP 1.1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b="1" dirty="0" smtClean="0">
                <a:solidFill>
                  <a:srgbClr val="002060"/>
                </a:solidFill>
              </a:rPr>
              <a:t>CAL  1.1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b="1" dirty="0" smtClean="0">
                <a:solidFill>
                  <a:srgbClr val="002060"/>
                </a:solidFill>
              </a:rPr>
              <a:t>GCL1.1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b="1" dirty="0" smtClean="0">
                <a:solidFill>
                  <a:srgbClr val="002060"/>
                </a:solidFill>
              </a:rPr>
              <a:t>GCL 1.6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b="1" dirty="0" smtClean="0">
                <a:solidFill>
                  <a:srgbClr val="002060"/>
                </a:solidFill>
              </a:rPr>
              <a:t>AOC 2.1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b="1" dirty="0" smtClean="0">
                <a:solidFill>
                  <a:srgbClr val="002060"/>
                </a:solidFill>
              </a:rPr>
              <a:t>RH 1.1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b="1" dirty="0" smtClean="0">
                <a:solidFill>
                  <a:srgbClr val="002060"/>
                </a:solidFill>
              </a:rPr>
              <a:t>RH 1.3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b="1" dirty="0" smtClean="0">
                <a:solidFill>
                  <a:srgbClr val="002060"/>
                </a:solidFill>
              </a:rPr>
              <a:t>REG 1.3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b="1" dirty="0" smtClean="0">
                <a:solidFill>
                  <a:srgbClr val="002060"/>
                </a:solidFill>
              </a:rPr>
              <a:t>EQ 2.1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9" t="44219" r="17484" b="6178"/>
          <a:stretch/>
        </p:blipFill>
        <p:spPr bwMode="auto">
          <a:xfrm>
            <a:off x="206262" y="188639"/>
            <a:ext cx="8686217" cy="197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9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4038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b="1" dirty="0">
                <a:solidFill>
                  <a:srgbClr val="FF0000"/>
                </a:solidFill>
              </a:rPr>
              <a:t>AMBITOS</a:t>
            </a:r>
          </a:p>
          <a:p>
            <a:pPr marL="0" indent="0">
              <a:lnSpc>
                <a:spcPct val="200000"/>
              </a:lnSpc>
              <a:buNone/>
            </a:pPr>
            <a:endParaRPr lang="es-CL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L" b="1" dirty="0" smtClean="0">
                <a:solidFill>
                  <a:srgbClr val="FF0000"/>
                </a:solidFill>
              </a:rPr>
              <a:t>COMPONENTES </a:t>
            </a:r>
          </a:p>
          <a:p>
            <a:pPr marL="0" indent="0">
              <a:buNone/>
            </a:pPr>
            <a:endParaRPr lang="es-CL" b="1" dirty="0">
              <a:solidFill>
                <a:srgbClr val="FF000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s-CL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L" b="1" dirty="0" smtClean="0">
                <a:solidFill>
                  <a:srgbClr val="FF0000"/>
                </a:solidFill>
              </a:rPr>
              <a:t>CARACTERISTICAS</a:t>
            </a:r>
          </a:p>
          <a:p>
            <a:pPr marL="0" indent="0">
              <a:lnSpc>
                <a:spcPct val="250000"/>
              </a:lnSpc>
              <a:buNone/>
            </a:pPr>
            <a:endParaRPr lang="es-CL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L" b="1" dirty="0" smtClean="0">
                <a:solidFill>
                  <a:srgbClr val="FF0000"/>
                </a:solidFill>
              </a:rPr>
              <a:t>ELEMENTOS MEDIBLES 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067944" y="836712"/>
            <a:ext cx="468052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1600" dirty="0">
                <a:solidFill>
                  <a:srgbClr val="002060"/>
                </a:solidFill>
              </a:rPr>
              <a:t>Grandes temas traducen los alcances de las políticas institucionales y el deber ser al que se aspira con el objetivo de entregar una atención segura </a:t>
            </a:r>
          </a:p>
          <a:p>
            <a:pPr marL="0" indent="0" algn="just">
              <a:buNone/>
            </a:pPr>
            <a:endParaRPr lang="es-CL" sz="16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CL" sz="16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L" sz="1600" dirty="0" smtClean="0">
                <a:solidFill>
                  <a:srgbClr val="002060"/>
                </a:solidFill>
              </a:rPr>
              <a:t>Desagregación de los ámbitos, pone énfasis en los aspectos que se desean evaluar y contribuyen con la intención del ámbito</a:t>
            </a:r>
          </a:p>
          <a:p>
            <a:pPr marL="0" indent="0" algn="just">
              <a:buNone/>
            </a:pPr>
            <a:endParaRPr lang="es-CL" sz="16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es-CL" sz="16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L" sz="1600" dirty="0" smtClean="0">
                <a:solidFill>
                  <a:srgbClr val="002060"/>
                </a:solidFill>
              </a:rPr>
              <a:t>Estos son los aspectos específicos</a:t>
            </a:r>
          </a:p>
          <a:p>
            <a:pPr marL="0" indent="0" algn="just">
              <a:buNone/>
            </a:pPr>
            <a:endParaRPr lang="es-CL" sz="16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CL" sz="16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CL" sz="16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CL" sz="16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L" sz="1600" dirty="0" smtClean="0">
                <a:solidFill>
                  <a:srgbClr val="002060"/>
                </a:solidFill>
              </a:rPr>
              <a:t>Corresponden a los elementos prácticos se evalúan en distintos puntos de verificación  </a:t>
            </a:r>
          </a:p>
          <a:p>
            <a:pPr marL="0" indent="0">
              <a:buNone/>
            </a:pPr>
            <a:endParaRPr lang="es-CL" sz="1800" dirty="0">
              <a:solidFill>
                <a:srgbClr val="002060"/>
              </a:solidFill>
            </a:endParaRPr>
          </a:p>
          <a:p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20488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 smtClean="0">
                <a:solidFill>
                  <a:srgbClr val="FFC000"/>
                </a:solidFill>
              </a:rPr>
              <a:t>ESTANDAR CENTROS DE DIALISIS</a:t>
            </a:r>
            <a:r>
              <a:rPr lang="es-CL" dirty="0" smtClean="0">
                <a:solidFill>
                  <a:srgbClr val="FFC000"/>
                </a:solidFill>
              </a:rPr>
              <a:t> </a:t>
            </a:r>
            <a:endParaRPr lang="es-CL" dirty="0">
              <a:solidFill>
                <a:srgbClr val="FFC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5337" y="1844824"/>
            <a:ext cx="2016224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FF0000"/>
                </a:solidFill>
              </a:rPr>
              <a:t>Ámbito</a:t>
            </a:r>
          </a:p>
          <a:p>
            <a:r>
              <a:rPr lang="es-CL" sz="1600" dirty="0" smtClean="0"/>
              <a:t>Gestión Clinica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223449" y="2602358"/>
            <a:ext cx="2688818" cy="180049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000" b="1" dirty="0" smtClean="0">
                <a:solidFill>
                  <a:srgbClr val="FF0000"/>
                </a:solidFill>
              </a:rPr>
              <a:t>Componentes</a:t>
            </a:r>
          </a:p>
          <a:p>
            <a:pPr>
              <a:lnSpc>
                <a:spcPct val="150000"/>
              </a:lnSpc>
            </a:pPr>
            <a:r>
              <a:rPr lang="es-CL" dirty="0" smtClean="0"/>
              <a:t>GCL 1 </a:t>
            </a:r>
            <a:r>
              <a:rPr lang="es-CL" sz="1600" dirty="0" smtClean="0"/>
              <a:t>Practicas segura</a:t>
            </a:r>
            <a:r>
              <a:rPr lang="es-CL" dirty="0" smtClean="0"/>
              <a:t>s</a:t>
            </a:r>
          </a:p>
          <a:p>
            <a:pPr>
              <a:lnSpc>
                <a:spcPct val="150000"/>
              </a:lnSpc>
            </a:pPr>
            <a:r>
              <a:rPr lang="es-CL" dirty="0" smtClean="0"/>
              <a:t>GCL 2 </a:t>
            </a:r>
            <a:r>
              <a:rPr lang="es-CL" sz="1600" dirty="0" smtClean="0"/>
              <a:t>Prevención de EA </a:t>
            </a:r>
          </a:p>
          <a:p>
            <a:pPr>
              <a:lnSpc>
                <a:spcPct val="150000"/>
              </a:lnSpc>
            </a:pPr>
            <a:r>
              <a:rPr lang="es-CL" dirty="0" smtClean="0"/>
              <a:t>GCL 3 </a:t>
            </a:r>
            <a:r>
              <a:rPr lang="es-CL" sz="1600" dirty="0" smtClean="0"/>
              <a:t>Prevención de IAAS  </a:t>
            </a:r>
            <a:endParaRPr lang="es-CL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347864" y="4608459"/>
            <a:ext cx="2808312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FF0000"/>
                </a:solidFill>
              </a:rPr>
              <a:t>Características</a:t>
            </a:r>
          </a:p>
          <a:p>
            <a:r>
              <a:rPr lang="es-CL" dirty="0" smtClean="0"/>
              <a:t>GCL 2 : </a:t>
            </a:r>
            <a:r>
              <a:rPr lang="es-CL" sz="1600" b="1" dirty="0" smtClean="0"/>
              <a:t>Vigilancia de Eventos asociados a la atención </a:t>
            </a:r>
            <a:endParaRPr lang="es-CL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08890" y="4839292"/>
            <a:ext cx="2583589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FF0000"/>
                </a:solidFill>
              </a:rPr>
              <a:t>Elementos medibles</a:t>
            </a:r>
          </a:p>
          <a:p>
            <a:r>
              <a:rPr lang="es-CL" sz="1600" b="1" dirty="0" smtClean="0"/>
              <a:t>Documento con SVEA</a:t>
            </a:r>
          </a:p>
          <a:p>
            <a:r>
              <a:rPr lang="es-CL" sz="1600" b="1" dirty="0" smtClean="0"/>
              <a:t>Registros </a:t>
            </a:r>
          </a:p>
          <a:p>
            <a:r>
              <a:rPr lang="es-CL" sz="1600" b="1" dirty="0" smtClean="0"/>
              <a:t>Análisis de eventos centinela </a:t>
            </a: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699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 de onda.thmx</Template>
  <TotalTime>775</TotalTime>
  <Words>1032</Words>
  <Application>Microsoft Office PowerPoint</Application>
  <PresentationFormat>Presentación en pantalla (4:3)</PresentationFormat>
  <Paragraphs>230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Forma de onda</vt:lpstr>
      <vt:lpstr>Presentación de PowerPoint</vt:lpstr>
      <vt:lpstr>Programa de Vigilancia Eventos  Adversos  Análisis reacciones adversas en hemodiálisis  </vt:lpstr>
      <vt:lpstr>Presentación de PowerPoint</vt:lpstr>
      <vt:lpstr>Presentación de PowerPoint</vt:lpstr>
      <vt:lpstr>Presentación de PowerPoint</vt:lpstr>
      <vt:lpstr>NORMA TECNICA 2011 n° 120</vt:lpstr>
      <vt:lpstr>ESTANDAR CENTROS DE DIALISIS </vt:lpstr>
      <vt:lpstr>Presentación de PowerPoint</vt:lpstr>
      <vt:lpstr>ESTANDAR CENTROS DE DIALISIS </vt:lpstr>
      <vt:lpstr>Presentación de PowerPoint</vt:lpstr>
      <vt:lpstr>DEFINICIONES</vt:lpstr>
      <vt:lpstr>DEFINICIONES</vt:lpstr>
      <vt:lpstr>DEFINICIONES</vt:lpstr>
      <vt:lpstr>DEFINICIONES</vt:lpstr>
      <vt:lpstr>Presentación de PowerPoint</vt:lpstr>
      <vt:lpstr>Implicancias psicológicas </vt:lpstr>
      <vt:lpstr>SISTEMA DE VIGILANCIA </vt:lpstr>
      <vt:lpstr>Notificación de Incidentes EA y EC </vt:lpstr>
      <vt:lpstr>Notificación de Incidentes EA y EC </vt:lpstr>
      <vt:lpstr>Notificación de Incidentes EA y EC </vt:lpstr>
      <vt:lpstr>Notificación de Incidentes EA y EC </vt:lpstr>
      <vt:lpstr>Notificación de Incidentes EA y EC </vt:lpstr>
      <vt:lpstr>Análisis Causa efecto </vt:lpstr>
      <vt:lpstr>Presentación de PowerPoint</vt:lpstr>
      <vt:lpstr>Presentación de PowerPoint</vt:lpstr>
      <vt:lpstr>Plan de Mejora </vt:lpstr>
      <vt:lpstr>Factores relacionados con el éxito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VERONICA VILLEGAS</dc:creator>
  <cp:lastModifiedBy>VERONICA VILLEGAS</cp:lastModifiedBy>
  <cp:revision>219</cp:revision>
  <dcterms:created xsi:type="dcterms:W3CDTF">2017-08-22T14:06:09Z</dcterms:created>
  <dcterms:modified xsi:type="dcterms:W3CDTF">2017-08-30T16:35:05Z</dcterms:modified>
</cp:coreProperties>
</file>